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 id="2147483703" r:id="rId2"/>
    <p:sldMasterId id="2147483698" r:id="rId3"/>
    <p:sldMasterId id="2147483737" r:id="rId4"/>
    <p:sldMasterId id="2147483739" r:id="rId5"/>
    <p:sldMasterId id="2147483741" r:id="rId6"/>
    <p:sldMasterId id="2147483755" r:id="rId7"/>
  </p:sldMasterIdLst>
  <p:notesMasterIdLst>
    <p:notesMasterId r:id="rId69"/>
  </p:notesMasterIdLst>
  <p:handoutMasterIdLst>
    <p:handoutMasterId r:id="rId70"/>
  </p:handoutMasterIdLst>
  <p:sldIdLst>
    <p:sldId id="256" r:id="rId8"/>
    <p:sldId id="328" r:id="rId9"/>
    <p:sldId id="335" r:id="rId10"/>
    <p:sldId id="326" r:id="rId11"/>
    <p:sldId id="336" r:id="rId12"/>
    <p:sldId id="337" r:id="rId13"/>
    <p:sldId id="338" r:id="rId14"/>
    <p:sldId id="339" r:id="rId15"/>
    <p:sldId id="340" r:id="rId16"/>
    <p:sldId id="341" r:id="rId17"/>
    <p:sldId id="342"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6" r:id="rId50"/>
    <p:sldId id="377" r:id="rId51"/>
    <p:sldId id="378" r:id="rId52"/>
    <p:sldId id="379" r:id="rId53"/>
    <p:sldId id="380" r:id="rId54"/>
    <p:sldId id="381" r:id="rId55"/>
    <p:sldId id="382" r:id="rId56"/>
    <p:sldId id="383" r:id="rId57"/>
    <p:sldId id="384" r:id="rId58"/>
    <p:sldId id="385" r:id="rId59"/>
    <p:sldId id="386" r:id="rId60"/>
    <p:sldId id="387" r:id="rId61"/>
    <p:sldId id="388" r:id="rId62"/>
    <p:sldId id="389" r:id="rId63"/>
    <p:sldId id="390" r:id="rId64"/>
    <p:sldId id="391" r:id="rId65"/>
    <p:sldId id="392" r:id="rId66"/>
    <p:sldId id="393" r:id="rId67"/>
    <p:sldId id="324" r:id="rId6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27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EAECC-13C0-42E0-AC9C-48653A90A2C9}" type="datetimeFigureOut">
              <a:rPr lang="es-CL" smtClean="0"/>
              <a:pPr/>
              <a:t>01-07-2014</a:t>
            </a:fld>
            <a:endParaRPr lang="es-CL"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7A1F30-5674-4657-9B70-E7DB68E601D7}" type="slidenum">
              <a:rPr lang="es-CL" smtClean="0"/>
              <a:pPr/>
              <a:t>‹Nº›</a:t>
            </a:fld>
            <a:endParaRPr lang="es-CL" dirty="0"/>
          </a:p>
        </p:txBody>
      </p:sp>
    </p:spTree>
    <p:extLst>
      <p:ext uri="{BB962C8B-B14F-4D97-AF65-F5344CB8AC3E}">
        <p14:creationId xmlns:p14="http://schemas.microsoft.com/office/powerpoint/2010/main" val="24888630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0807994-6A40-4262-8FE3-F1CBC8C50E4D}" type="slidenum">
              <a:rPr lang="es-ES"/>
              <a:pPr>
                <a:defRPr/>
              </a:pPr>
              <a:t>‹Nº›</a:t>
            </a:fld>
            <a:endParaRPr lang="es-ES" dirty="0"/>
          </a:p>
        </p:txBody>
      </p:sp>
    </p:spTree>
    <p:extLst>
      <p:ext uri="{BB962C8B-B14F-4D97-AF65-F5344CB8AC3E}">
        <p14:creationId xmlns:p14="http://schemas.microsoft.com/office/powerpoint/2010/main" val="330395054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FDE7879-302A-4545-B3AF-D6D807B1BA0A}" type="slidenum">
              <a:rPr lang="es-ES"/>
              <a:pPr/>
              <a:t>1</a:t>
            </a:fld>
            <a:endParaRPr lang="es-E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s-CL" dirty="0" smtClean="0"/>
          </a:p>
        </p:txBody>
      </p:sp>
      <p:sp>
        <p:nvSpPr>
          <p:cNvPr id="2" name="1 Marcador de pie de página"/>
          <p:cNvSpPr>
            <a:spLocks noGrp="1"/>
          </p:cNvSpPr>
          <p:nvPr>
            <p:ph type="ftr" sz="quarter" idx="10"/>
          </p:nvPr>
        </p:nvSpPr>
        <p:spPr/>
        <p:txBody>
          <a:bodyPr/>
          <a:lstStyle/>
          <a:p>
            <a:pPr>
              <a:defRPr/>
            </a:pPr>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76434082-1855-463A-BF1C-4F4623AAB04A}" type="slidenum">
              <a:rPr lang="en-US" smtClean="0">
                <a:solidFill>
                  <a:prstClr val="black"/>
                </a:solidFill>
              </a:rPr>
              <a:pPr>
                <a:defRPr/>
              </a:pPr>
              <a:t>61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38853C9A-4922-4571-9DA5-E6174AE50F80}" type="slidenum">
              <a:rPr lang="en-US"/>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7C85A7D4-439F-480F-874E-2CC1B0BB629F}" type="slidenum">
              <a:rPr lang="en-US"/>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8925" y="1412875"/>
            <a:ext cx="2058988" cy="20875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412875"/>
            <a:ext cx="6029325" cy="20875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FD79F0EF-DFB0-42A6-8AD1-6C52743C1960}" type="slidenum">
              <a:rPr lang="en-US"/>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pie de página"/>
          <p:cNvSpPr>
            <a:spLocks noGrp="1"/>
          </p:cNvSpPr>
          <p:nvPr>
            <p:ph type="ftr" sz="quarter" idx="10"/>
          </p:nvPr>
        </p:nvSpPr>
        <p:spPr/>
        <p:txBody>
          <a:bodyPr/>
          <a:lstStyle>
            <a:lvl1pPr>
              <a:defRPr/>
            </a:lvl1pPr>
          </a:lstStyle>
          <a:p>
            <a:endParaRPr lang="en-US" dirty="0"/>
          </a:p>
        </p:txBody>
      </p:sp>
      <p:sp>
        <p:nvSpPr>
          <p:cNvPr id="5" name="4 Marcador de número de diapositiva"/>
          <p:cNvSpPr>
            <a:spLocks noGrp="1"/>
          </p:cNvSpPr>
          <p:nvPr>
            <p:ph type="sldNum" sz="quarter" idx="11"/>
          </p:nvPr>
        </p:nvSpPr>
        <p:spPr/>
        <p:txBody>
          <a:bodyPr/>
          <a:lstStyle>
            <a:lvl1pPr>
              <a:defRPr/>
            </a:lvl1pPr>
          </a:lstStyle>
          <a:p>
            <a:fld id="{BCC36ADB-257F-439E-8E08-CB2BD53C57BF}" type="slidenum">
              <a:rPr lang="en-US"/>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número de diapositiva"/>
          <p:cNvSpPr>
            <a:spLocks noGrp="1"/>
          </p:cNvSpPr>
          <p:nvPr>
            <p:ph type="sldNum" sz="quarter" idx="11"/>
          </p:nvPr>
        </p:nvSpPr>
        <p:spPr/>
        <p:txBody>
          <a:bodyPr/>
          <a:lstStyle>
            <a:lvl1pPr>
              <a:defRPr/>
            </a:lvl1pPr>
          </a:lstStyle>
          <a:p>
            <a:fld id="{3EA1CF7D-93C0-4E02-AB6D-4DD4ECF3C983}" type="slidenum">
              <a:rPr lang="en-US"/>
              <a:pPr/>
              <a:t>‹Nº›</a:t>
            </a:fld>
            <a:endParaRPr lang="en-US" dirty="0"/>
          </a:p>
        </p:txBody>
      </p:sp>
      <p:sp>
        <p:nvSpPr>
          <p:cNvPr id="6" name="Footer Placeholder 10"/>
          <p:cNvSpPr>
            <a:spLocks noGrp="1"/>
          </p:cNvSpPr>
          <p:nvPr userDrawn="1">
            <p:ph type="ftr" sz="quarter" idx="10"/>
          </p:nvPr>
        </p:nvSpPr>
        <p:spPr bwMode="auto">
          <a:xfrm>
            <a:off x="19050" y="6527800"/>
            <a:ext cx="3760788" cy="246063"/>
          </a:xfrm>
          <a:ln>
            <a:miter lim="800000"/>
            <a:headEnd/>
            <a:tailEnd/>
          </a:ln>
        </p:spPr>
        <p:txBody>
          <a:bodyPr/>
          <a:lstStyle/>
          <a:p>
            <a:pPr>
              <a:defRPr/>
            </a:pPr>
            <a:r>
              <a:rPr lang="en-US" dirty="0" err="1"/>
              <a:t>Gobierno</a:t>
            </a:r>
            <a:r>
              <a:rPr lang="en-US" dirty="0"/>
              <a:t> de Chile | </a:t>
            </a:r>
            <a:r>
              <a:rPr lang="en-US" dirty="0" err="1"/>
              <a:t>Ministerio</a:t>
            </a:r>
            <a:r>
              <a:rPr lang="en-US" dirty="0"/>
              <a:t> de </a:t>
            </a:r>
            <a:r>
              <a:rPr lang="en-US" dirty="0" err="1"/>
              <a:t>Desarrollo</a:t>
            </a:r>
            <a:r>
              <a:rPr lang="en-US" dirty="0"/>
              <a:t> Social | FOSIS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endParaRPr lang="en-US" dirty="0"/>
          </a:p>
        </p:txBody>
      </p:sp>
      <p:sp>
        <p:nvSpPr>
          <p:cNvPr id="5" name="4 Marcador de número de diapositiva"/>
          <p:cNvSpPr>
            <a:spLocks noGrp="1"/>
          </p:cNvSpPr>
          <p:nvPr>
            <p:ph type="sldNum" sz="quarter" idx="11"/>
          </p:nvPr>
        </p:nvSpPr>
        <p:spPr/>
        <p:txBody>
          <a:bodyPr/>
          <a:lstStyle>
            <a:lvl1pPr>
              <a:defRPr/>
            </a:lvl1pPr>
          </a:lstStyle>
          <a:p>
            <a:fld id="{93F1AA02-9308-41BB-9FE2-2B0579C31BC0}" type="slidenum">
              <a:rPr lang="en-US"/>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52400" y="1477963"/>
            <a:ext cx="40116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316413" y="1477963"/>
            <a:ext cx="4013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endParaRPr lang="en-US" dirty="0"/>
          </a:p>
        </p:txBody>
      </p:sp>
      <p:sp>
        <p:nvSpPr>
          <p:cNvPr id="6" name="5 Marcador de número de diapositiva"/>
          <p:cNvSpPr>
            <a:spLocks noGrp="1"/>
          </p:cNvSpPr>
          <p:nvPr>
            <p:ph type="sldNum" sz="quarter" idx="11"/>
          </p:nvPr>
        </p:nvSpPr>
        <p:spPr/>
        <p:txBody>
          <a:bodyPr/>
          <a:lstStyle>
            <a:lvl1pPr>
              <a:defRPr/>
            </a:lvl1pPr>
          </a:lstStyle>
          <a:p>
            <a:fld id="{4C759CB0-60AD-44F6-82FC-F77DB0F99B74}" type="slidenum">
              <a:rPr lang="en-US"/>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endParaRPr lang="en-US" dirty="0"/>
          </a:p>
        </p:txBody>
      </p:sp>
      <p:sp>
        <p:nvSpPr>
          <p:cNvPr id="8" name="7 Marcador de número de diapositiva"/>
          <p:cNvSpPr>
            <a:spLocks noGrp="1"/>
          </p:cNvSpPr>
          <p:nvPr>
            <p:ph type="sldNum" sz="quarter" idx="11"/>
          </p:nvPr>
        </p:nvSpPr>
        <p:spPr/>
        <p:txBody>
          <a:bodyPr/>
          <a:lstStyle>
            <a:lvl1pPr>
              <a:defRPr/>
            </a:lvl1pPr>
          </a:lstStyle>
          <a:p>
            <a:fld id="{DDF49975-3FD2-407C-91E5-57B28639A4E1}" type="slidenum">
              <a:rPr lang="en-US"/>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endParaRPr lang="en-US" dirty="0"/>
          </a:p>
        </p:txBody>
      </p:sp>
      <p:sp>
        <p:nvSpPr>
          <p:cNvPr id="4" name="3 Marcador de número de diapositiva"/>
          <p:cNvSpPr>
            <a:spLocks noGrp="1"/>
          </p:cNvSpPr>
          <p:nvPr>
            <p:ph type="sldNum" sz="quarter" idx="11"/>
          </p:nvPr>
        </p:nvSpPr>
        <p:spPr/>
        <p:txBody>
          <a:bodyPr/>
          <a:lstStyle>
            <a:lvl1pPr>
              <a:defRPr/>
            </a:lvl1pPr>
          </a:lstStyle>
          <a:p>
            <a:fld id="{2B3F992C-353C-452D-933D-0A26AABA8C6A}" type="slidenum">
              <a:rPr lang="en-US"/>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endParaRPr lang="en-US" dirty="0"/>
          </a:p>
        </p:txBody>
      </p:sp>
      <p:sp>
        <p:nvSpPr>
          <p:cNvPr id="3" name="2 Marcador de número de diapositiva"/>
          <p:cNvSpPr>
            <a:spLocks noGrp="1"/>
          </p:cNvSpPr>
          <p:nvPr>
            <p:ph type="sldNum" sz="quarter" idx="11"/>
          </p:nvPr>
        </p:nvSpPr>
        <p:spPr/>
        <p:txBody>
          <a:bodyPr/>
          <a:lstStyle>
            <a:lvl1pPr>
              <a:defRPr/>
            </a:lvl1pPr>
          </a:lstStyle>
          <a:p>
            <a:fld id="{326D7C49-5858-4109-9639-1EC9A02E6DB7}" type="slidenum">
              <a:rPr lang="en-US"/>
              <a:pPr/>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en-US" dirty="0"/>
          </a:p>
        </p:txBody>
      </p:sp>
      <p:sp>
        <p:nvSpPr>
          <p:cNvPr id="6" name="5 Marcador de número de diapositiva"/>
          <p:cNvSpPr>
            <a:spLocks noGrp="1"/>
          </p:cNvSpPr>
          <p:nvPr>
            <p:ph type="sldNum" sz="quarter" idx="11"/>
          </p:nvPr>
        </p:nvSpPr>
        <p:spPr/>
        <p:txBody>
          <a:bodyPr/>
          <a:lstStyle>
            <a:lvl1pPr>
              <a:defRPr/>
            </a:lvl1pPr>
          </a:lstStyle>
          <a:p>
            <a:fld id="{FC15364C-B9CB-4731-ACEF-C8382129BBAE}" type="slidenum">
              <a:rPr lang="en-US"/>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28EA6A61-8FBE-4369-BECB-45D6C5C98703}" type="slidenum">
              <a:rPr lang="en-US"/>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endParaRPr lang="en-US" dirty="0"/>
          </a:p>
        </p:txBody>
      </p:sp>
      <p:sp>
        <p:nvSpPr>
          <p:cNvPr id="6" name="5 Marcador de número de diapositiva"/>
          <p:cNvSpPr>
            <a:spLocks noGrp="1"/>
          </p:cNvSpPr>
          <p:nvPr>
            <p:ph type="sldNum" sz="quarter" idx="11"/>
          </p:nvPr>
        </p:nvSpPr>
        <p:spPr/>
        <p:txBody>
          <a:bodyPr/>
          <a:lstStyle>
            <a:lvl1pPr>
              <a:defRPr/>
            </a:lvl1pPr>
          </a:lstStyle>
          <a:p>
            <a:fld id="{F1F1BA70-D7B0-47FF-AB42-B38A0445BE95}" type="slidenum">
              <a:rPr lang="en-US"/>
              <a:pPr/>
              <a:t>‹Nº›</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endParaRPr lang="en-US" dirty="0"/>
          </a:p>
        </p:txBody>
      </p:sp>
      <p:sp>
        <p:nvSpPr>
          <p:cNvPr id="5" name="4 Marcador de número de diapositiva"/>
          <p:cNvSpPr>
            <a:spLocks noGrp="1"/>
          </p:cNvSpPr>
          <p:nvPr>
            <p:ph type="sldNum" sz="quarter" idx="11"/>
          </p:nvPr>
        </p:nvSpPr>
        <p:spPr/>
        <p:txBody>
          <a:bodyPr/>
          <a:lstStyle>
            <a:lvl1pPr>
              <a:defRPr/>
            </a:lvl1pPr>
          </a:lstStyle>
          <a:p>
            <a:fld id="{5FBD170C-BE30-4D21-9C5B-B8328ADD40C8}" type="slidenum">
              <a:rPr lang="en-US"/>
              <a:pPr/>
              <a:t>‹Nº›</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6500" y="152400"/>
            <a:ext cx="2043113"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52400" y="152400"/>
            <a:ext cx="59817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endParaRPr lang="en-US" dirty="0"/>
          </a:p>
        </p:txBody>
      </p:sp>
      <p:sp>
        <p:nvSpPr>
          <p:cNvPr id="5" name="4 Marcador de número de diapositiva"/>
          <p:cNvSpPr>
            <a:spLocks noGrp="1"/>
          </p:cNvSpPr>
          <p:nvPr>
            <p:ph type="sldNum" sz="quarter" idx="11"/>
          </p:nvPr>
        </p:nvSpPr>
        <p:spPr/>
        <p:txBody>
          <a:bodyPr/>
          <a:lstStyle>
            <a:lvl1pPr>
              <a:defRPr/>
            </a:lvl1pPr>
          </a:lstStyle>
          <a:p>
            <a:fld id="{CBFEA986-AC43-43C7-AE54-DF5DB5F25094}" type="slidenum">
              <a:rPr lang="en-US"/>
              <a:pPr/>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4F5B7667-62CC-4C24-A770-41E4B996E330}" type="slidenum">
              <a:rPr lang="en-US"/>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0200"/>
            <a:ext cx="2057400" cy="4525963"/>
          </a:xfrm>
        </p:spPr>
        <p:txBody>
          <a:bodyPr vert="eaVert"/>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1600200"/>
            <a:ext cx="6019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a:solidFill>
                <a:srgbClr val="FFFFFF"/>
              </a:solidFill>
              <a:latin typeface="Calibri" pitchFamily="34" charset="0"/>
            </a:endParaRPr>
          </a:p>
        </p:txBody>
      </p:sp>
      <p:sp>
        <p:nvSpPr>
          <p:cNvPr id="5"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a:solidFill>
                <a:srgbClr val="FFFFFF"/>
              </a:solidFill>
              <a:latin typeface="Calibri" pitchFamily="34" charset="0"/>
            </a:endParaRPr>
          </a:p>
        </p:txBody>
      </p:sp>
      <p:sp>
        <p:nvSpPr>
          <p:cNvPr id="6"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a:solidFill>
                <a:srgbClr val="FFFFFF"/>
              </a:solidFill>
              <a:latin typeface="Calibri" pitchFamily="34" charset="0"/>
            </a:endParaRPr>
          </a:p>
        </p:txBody>
      </p:sp>
      <p:sp>
        <p:nvSpPr>
          <p:cNvPr id="7"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a:solidFill>
                <a:srgbClr val="FFFFFF"/>
              </a:solidFill>
              <a:latin typeface="Calibri"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s-ES_tradnl"/>
              <a:t>Gobierno de Chile | Ministerio del Interior</a:t>
            </a:r>
          </a:p>
          <a:p>
            <a:pPr>
              <a:defRPr/>
            </a:pPr>
            <a:endParaRPr lang="en-US"/>
          </a:p>
        </p:txBody>
      </p:sp>
      <p:sp>
        <p:nvSpPr>
          <p:cNvPr id="9" name="Slide Number Placeholder 5"/>
          <p:cNvSpPr>
            <a:spLocks noGrp="1"/>
          </p:cNvSpPr>
          <p:nvPr>
            <p:ph type="sldNum" sz="quarter" idx="11"/>
          </p:nvPr>
        </p:nvSpPr>
        <p:spPr/>
        <p:txBody>
          <a:bodyPr/>
          <a:lstStyle>
            <a:lvl1pPr>
              <a:defRPr smtClean="0"/>
            </a:lvl1pPr>
          </a:lstStyle>
          <a:p>
            <a:pPr>
              <a:defRPr/>
            </a:pPr>
            <a:fld id="{31A4D021-D9C5-4141-9649-3347FE963C1B}" type="slidenum">
              <a:rPr lang="en-US"/>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a:solidFill>
                <a:srgbClr val="FFFFFF"/>
              </a:solidFill>
              <a:latin typeface="Calibri" pitchFamily="34" charset="0"/>
            </a:endParaRPr>
          </a:p>
        </p:txBody>
      </p:sp>
      <p:sp>
        <p:nvSpPr>
          <p:cNvPr id="5"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a:solidFill>
                <a:srgbClr val="FFFFFF"/>
              </a:solidFill>
              <a:latin typeface="Calibri" pitchFamily="34" charset="0"/>
            </a:endParaRPr>
          </a:p>
        </p:txBody>
      </p:sp>
      <p:sp>
        <p:nvSpPr>
          <p:cNvPr id="6"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a:solidFill>
                <a:srgbClr val="FFFFFF"/>
              </a:solidFill>
              <a:latin typeface="Calibri" pitchFamily="34" charset="0"/>
            </a:endParaRPr>
          </a:p>
        </p:txBody>
      </p:sp>
      <p:sp>
        <p:nvSpPr>
          <p:cNvPr id="7"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a:solidFill>
                <a:srgbClr val="FFFFFF"/>
              </a:solidFill>
              <a:latin typeface="Calibri"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9" name="Slide Number Placeholder 5"/>
          <p:cNvSpPr>
            <a:spLocks noGrp="1"/>
          </p:cNvSpPr>
          <p:nvPr>
            <p:ph type="sldNum" sz="quarter" idx="11"/>
          </p:nvPr>
        </p:nvSpPr>
        <p:spPr/>
        <p:txBody>
          <a:bodyPr/>
          <a:lstStyle>
            <a:lvl1pPr>
              <a:defRPr/>
            </a:lvl1pPr>
          </a:lstStyle>
          <a:p>
            <a:pPr>
              <a:defRPr/>
            </a:pPr>
            <a:fld id="{F889244D-089C-4CC1-8CE3-C9CE1802CC2E}" type="slidenum">
              <a:rPr lang="en-US"/>
              <a:pPr>
                <a:defRPr/>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fld id="{0AE64E42-695B-4987-9540-BAC46CF8D46E}" type="datetime1">
              <a:rPr lang="en-US">
                <a:solidFill>
                  <a:prstClr val="black"/>
                </a:solidFill>
                <a:ea typeface="ヒラギノ角ゴ Pro W3" charset="-128"/>
              </a:rPr>
              <a:pPr defTabSz="457200">
                <a:defRPr/>
              </a:pPr>
              <a:t>7/1/2014</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B1B44638-BD38-4CF3-A541-8CBCB5DCFB45}" type="slidenum">
              <a:rPr lang="en-US"/>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A978BD0-4C3D-4116-AE55-A6E77DD99FE3}" type="slidenum">
              <a:rPr lang="en-US"/>
              <a:pPr>
                <a:defRPr/>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fld id="{75CE56AF-3A7F-4EBA-9CCE-C74FDD2244CB}" type="datetime1">
              <a:rPr lang="en-US">
                <a:solidFill>
                  <a:prstClr val="black"/>
                </a:solidFill>
                <a:ea typeface="ヒラギノ角ゴ Pro W3" charset="-128"/>
              </a:rPr>
              <a:pPr defTabSz="457200">
                <a:defRPr/>
              </a:pPr>
              <a:t>7/1/2014</a:t>
            </a:fld>
            <a:endParaRPr lang="en-US">
              <a:solidFill>
                <a:prstClr val="black"/>
              </a:solidFill>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C9B9450B-38D6-4326-925B-C90299FFBE41}" type="slidenum">
              <a:rPr lang="en-US"/>
              <a:pPr>
                <a:defRPr/>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fld id="{D28C5842-FEA3-43FF-9AB7-019230469BDD}" type="datetime1">
              <a:rPr lang="en-US">
                <a:solidFill>
                  <a:prstClr val="black"/>
                </a:solidFill>
                <a:ea typeface="ヒラギノ角ゴ Pro W3" charset="-128"/>
              </a:rPr>
              <a:pPr defTabSz="457200">
                <a:defRPr/>
              </a:pPr>
              <a:t>7/1/2014</a:t>
            </a:fld>
            <a:endParaRPr lang="en-US">
              <a:solidFill>
                <a:prstClr val="black"/>
              </a:solidFill>
              <a:ea typeface="ヒラギノ角ゴ Pro W3" charset="-128"/>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87442BF-D443-42CC-8BF1-BAF524849748}"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2563813"/>
            <a:ext cx="4038600" cy="93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2563813"/>
            <a:ext cx="4038600" cy="936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89A559FE-B264-48D2-AD91-47E1E2F79262}" type="slidenum">
              <a:rPr lang="en-US"/>
              <a:pPr/>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defRPr/>
            </a:pPr>
            <a:fld id="{3AF7E659-3479-4785-B7D5-AFE8EA0C76EA}" type="datetime1">
              <a:rPr lang="en-US">
                <a:solidFill>
                  <a:prstClr val="black"/>
                </a:solidFill>
                <a:ea typeface="ヒラギノ角ゴ Pro W3" charset="-128"/>
              </a:rPr>
              <a:pPr defTabSz="457200">
                <a:defRPr/>
              </a:pPr>
              <a:t>7/1/2014</a:t>
            </a:fld>
            <a:endParaRPr lang="en-US">
              <a:solidFill>
                <a:prstClr val="black"/>
              </a:solidFill>
              <a:ea typeface="ヒラギノ角ゴ Pro W3" charset="-128"/>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7C948C14-250E-447B-A2D5-D927023D9913}" type="slidenum">
              <a:rPr lang="en-US"/>
              <a:pPr>
                <a:defRPr/>
              </a:pPr>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032BD53D-41B3-4AED-899F-B76C38FA5908}" type="slidenum">
              <a:rPr lang="en-US"/>
              <a:pPr>
                <a:defRPr/>
              </a:pPr>
              <a:t>‹Nº›</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6C8CD675-7FF6-4684-979E-B0A84F9F39E7}" type="slidenum">
              <a:rPr lang="en-US"/>
              <a:pPr>
                <a:defRPr/>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BAE09730-5F02-45F0-8693-BAF72B4CF4FE}" type="slidenum">
              <a:rPr lang="en-US"/>
              <a:pPr>
                <a:defRPr/>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B3D21D55-092D-4E73-98A9-90AF6818147D}" type="slidenum">
              <a:rPr lang="en-US"/>
              <a:pPr>
                <a:defRPr/>
              </a:pPr>
              <a:t>‹Nº›</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A9F53600-3724-4DE6-92FB-8221DE0D0D2D}" type="slidenum">
              <a:rPr lang="en-US"/>
              <a:pPr>
                <a:defRPr/>
              </a:pPr>
              <a:t>‹Nº›</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13B0915-F35E-41BA-AC58-BEE31135A833}" type="slidenum">
              <a:rPr lang="en-US"/>
              <a:pPr>
                <a:defRPr/>
              </a:pPr>
              <a:t>‹Nº›</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defTabSz="457200">
              <a:defRPr/>
            </a:pPr>
            <a:endParaRPr lang="es-ES">
              <a:solidFill>
                <a:prstClr val="black"/>
              </a:solidFill>
              <a:latin typeface="Arial" pitchFamily="34" charset="0"/>
              <a:ea typeface="ヒラギノ角ゴ Pro W3" charset="-128"/>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84C8ABD1-155A-4FFC-84D8-014F934DCA14}" type="slidenum">
              <a:rPr lang="es-ES"/>
              <a:pPr>
                <a:defRPr/>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n-US"/>
          </a:p>
        </p:txBody>
      </p:sp>
      <p:sp>
        <p:nvSpPr>
          <p:cNvPr id="3" name="2 Marcador de tabla"/>
          <p:cNvSpPr>
            <a:spLocks noGrp="1"/>
          </p:cNvSpPr>
          <p:nvPr>
            <p:ph type="tbl" idx="1"/>
          </p:nvPr>
        </p:nvSpPr>
        <p:spPr>
          <a:xfrm>
            <a:off x="457200" y="1600200"/>
            <a:ext cx="8229600" cy="4525963"/>
          </a:xfrm>
        </p:spPr>
        <p:txBody>
          <a:bodyPr/>
          <a:lstStyle/>
          <a:p>
            <a:endParaRPr lang="en-US"/>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a:defRPr/>
            </a:lvl1pPr>
          </a:lstStyle>
          <a:p>
            <a:pPr defTabSz="457200"/>
            <a:endParaRPr lang="es-ES">
              <a:solidFill>
                <a:prstClr val="black"/>
              </a:solidFill>
              <a:latin typeface="Arial" pitchFamily="34" charset="0"/>
              <a:ea typeface="ヒラギノ角ゴ Pro W3" charset="-128"/>
            </a:endParaRPr>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2B3C179C-3929-4F1D-A812-E56D2A53952A}" type="slidenum">
              <a:rPr lang="es-ES"/>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30247FA1-5464-40EB-8CD6-09DE04438765}" type="slidenum">
              <a:rPr lang="en-US"/>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A005780D-962E-4A8E-8927-C5800A373323}" type="slidenum">
              <a:rPr lang="en-US"/>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4EA41C8F-19DC-4F56-BD04-1F618FE8F227}" type="slidenum">
              <a:rPr lang="en-US"/>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fld id="{1873769C-6C36-44DB-BFDC-B75F37DD4C01}" type="slidenum">
              <a:rPr lang="en-US"/>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CB7"/>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gobCL" pitchFamily="50" charset="0"/>
                <a:ea typeface="+mn-ea"/>
              </a:defRPr>
            </a:lvl1pPr>
          </a:lstStyle>
          <a:p>
            <a:endParaRPr lang="en-US" dirty="0"/>
          </a:p>
        </p:txBody>
      </p:sp>
      <p:pic>
        <p:nvPicPr>
          <p:cNvPr id="106501" name="Picture 5" descr="sup"/>
          <p:cNvPicPr>
            <a:picLocks noChangeAspect="1" noChangeArrowheads="1"/>
          </p:cNvPicPr>
          <p:nvPr/>
        </p:nvPicPr>
        <p:blipFill>
          <a:blip r:embed="rId13" cstate="print"/>
          <a:srcRect/>
          <a:stretch>
            <a:fillRect/>
          </a:stretch>
        </p:blipFill>
        <p:spPr bwMode="auto">
          <a:xfrm>
            <a:off x="1457325" y="0"/>
            <a:ext cx="1370013" cy="1266825"/>
          </a:xfrm>
          <a:prstGeom prst="rect">
            <a:avLst/>
          </a:prstGeom>
          <a:noFill/>
        </p:spPr>
      </p:pic>
      <p:sp>
        <p:nvSpPr>
          <p:cNvPr id="106502" name="Rectangle 6"/>
          <p:cNvSpPr>
            <a:spLocks noGrp="1" noChangeArrowheads="1"/>
          </p:cNvSpPr>
          <p:nvPr>
            <p:ph type="title"/>
          </p:nvPr>
        </p:nvSpPr>
        <p:spPr bwMode="auto">
          <a:xfrm>
            <a:off x="468313" y="14128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CL" dirty="0" smtClean="0"/>
              <a:t>Haga clic para cambiar el estilo de título	</a:t>
            </a:r>
          </a:p>
        </p:txBody>
      </p:sp>
      <p:sp>
        <p:nvSpPr>
          <p:cNvPr id="106503" name="Rectangle 7"/>
          <p:cNvSpPr>
            <a:spLocks noGrp="1" noChangeArrowheads="1"/>
          </p:cNvSpPr>
          <p:nvPr>
            <p:ph type="body" idx="1"/>
          </p:nvPr>
        </p:nvSpPr>
        <p:spPr bwMode="auto">
          <a:xfrm>
            <a:off x="457200" y="2563813"/>
            <a:ext cx="8229600" cy="936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CL" smtClean="0"/>
              <a:t>Haga clic para modificar el estilo de texto del patrón</a:t>
            </a:r>
          </a:p>
        </p:txBody>
      </p:sp>
      <p:pic>
        <p:nvPicPr>
          <p:cNvPr id="7" name="6 Imagen" descr="logo_ppt.jpg"/>
          <p:cNvPicPr>
            <a:picLocks noChangeAspect="1"/>
          </p:cNvPicPr>
          <p:nvPr userDrawn="1"/>
        </p:nvPicPr>
        <p:blipFill>
          <a:blip r:embed="rId14" cstate="print"/>
          <a:stretch>
            <a:fillRect/>
          </a:stretch>
        </p:blipFill>
        <p:spPr>
          <a:xfrm>
            <a:off x="539552" y="3319224"/>
            <a:ext cx="2346960" cy="3566160"/>
          </a:xfrm>
          <a:prstGeom prst="rect">
            <a:avLst/>
          </a:prstGeom>
          <a:effectLst>
            <a:outerShdw blurRad="63500" sx="102000" sy="102000" algn="ctr" rotWithShape="0">
              <a:prstClr val="black">
                <a:alpha val="40000"/>
              </a:prstClr>
            </a:outerShdw>
          </a:effectLst>
        </p:spPr>
      </p:pic>
      <p:pic>
        <p:nvPicPr>
          <p:cNvPr id="9" name="8 Imagen" descr="logo_ppt.jpg"/>
          <p:cNvPicPr>
            <a:picLocks noChangeAspect="1"/>
          </p:cNvPicPr>
          <p:nvPr userDrawn="1"/>
        </p:nvPicPr>
        <p:blipFill>
          <a:blip r:embed="rId14" cstate="print"/>
          <a:srcRect t="64422"/>
          <a:stretch>
            <a:fillRect/>
          </a:stretch>
        </p:blipFill>
        <p:spPr>
          <a:xfrm>
            <a:off x="467544" y="0"/>
            <a:ext cx="2346960" cy="1268760"/>
          </a:xfrm>
          <a:prstGeom prst="rect">
            <a:avLst/>
          </a:prstGeom>
          <a:effectLst>
            <a:outerShdw blurRad="63500" sx="102000" sy="102000" algn="ctr" rotWithShape="0">
              <a:prstClr val="black">
                <a:alpha val="40000"/>
              </a:prstClr>
            </a:outerShdw>
          </a:effectLst>
        </p:spPr>
      </p:pic>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p:txStyles>
    <p:titleStyle>
      <a:lvl1pPr algn="l" defTabSz="457200" rtl="0" eaLnBrk="0" fontAlgn="base" hangingPunct="0">
        <a:spcBef>
          <a:spcPct val="0"/>
        </a:spcBef>
        <a:spcAft>
          <a:spcPct val="0"/>
        </a:spcAft>
        <a:defRPr sz="3200" b="1">
          <a:solidFill>
            <a:schemeClr val="tx1"/>
          </a:solidFill>
          <a:latin typeface="+mj-lt"/>
          <a:ea typeface="+mj-ea"/>
          <a:cs typeface="+mj-cs"/>
        </a:defRPr>
      </a:lvl1pPr>
      <a:lvl2pPr algn="l" defTabSz="457200" rtl="0" eaLnBrk="0" fontAlgn="base" hangingPunct="0">
        <a:spcBef>
          <a:spcPct val="0"/>
        </a:spcBef>
        <a:spcAft>
          <a:spcPct val="0"/>
        </a:spcAft>
        <a:defRPr sz="3200" b="1">
          <a:solidFill>
            <a:schemeClr val="tx1"/>
          </a:solidFill>
          <a:latin typeface="Verdana" pitchFamily="34" charset="0"/>
          <a:ea typeface="ヒラギノ角ゴ Pro W3" charset="-128"/>
        </a:defRPr>
      </a:lvl2pPr>
      <a:lvl3pPr algn="l" defTabSz="457200" rtl="0" eaLnBrk="0" fontAlgn="base" hangingPunct="0">
        <a:spcBef>
          <a:spcPct val="0"/>
        </a:spcBef>
        <a:spcAft>
          <a:spcPct val="0"/>
        </a:spcAft>
        <a:defRPr sz="3200" b="1">
          <a:solidFill>
            <a:schemeClr val="tx1"/>
          </a:solidFill>
          <a:latin typeface="Verdana" pitchFamily="34" charset="0"/>
          <a:ea typeface="ヒラギノ角ゴ Pro W3" charset="-128"/>
        </a:defRPr>
      </a:lvl3pPr>
      <a:lvl4pPr algn="l" defTabSz="457200" rtl="0" eaLnBrk="0" fontAlgn="base" hangingPunct="0">
        <a:spcBef>
          <a:spcPct val="0"/>
        </a:spcBef>
        <a:spcAft>
          <a:spcPct val="0"/>
        </a:spcAft>
        <a:defRPr sz="3200" b="1">
          <a:solidFill>
            <a:schemeClr val="tx1"/>
          </a:solidFill>
          <a:latin typeface="Verdana" pitchFamily="34" charset="0"/>
          <a:ea typeface="ヒラギノ角ゴ Pro W3" charset="-128"/>
        </a:defRPr>
      </a:lvl4pPr>
      <a:lvl5pPr algn="l" defTabSz="457200" rtl="0" eaLnBrk="0" fontAlgn="base" hangingPunct="0">
        <a:spcBef>
          <a:spcPct val="0"/>
        </a:spcBef>
        <a:spcAft>
          <a:spcPct val="0"/>
        </a:spcAft>
        <a:defRPr sz="3200" b="1">
          <a:solidFill>
            <a:schemeClr val="tx1"/>
          </a:solidFill>
          <a:latin typeface="Verdana" pitchFamily="34" charset="0"/>
          <a:ea typeface="ヒラギノ角ゴ Pro W3" charset="-128"/>
        </a:defRPr>
      </a:lvl5pPr>
      <a:lvl6pPr marL="457200" algn="l" defTabSz="457200" rtl="0" eaLnBrk="0" fontAlgn="base" hangingPunct="0">
        <a:spcBef>
          <a:spcPct val="0"/>
        </a:spcBef>
        <a:spcAft>
          <a:spcPct val="0"/>
        </a:spcAft>
        <a:defRPr sz="3200" b="1">
          <a:solidFill>
            <a:schemeClr val="tx1"/>
          </a:solidFill>
          <a:latin typeface="Verdana" pitchFamily="34" charset="0"/>
          <a:ea typeface="ヒラギノ角ゴ Pro W3" charset="-128"/>
        </a:defRPr>
      </a:lvl6pPr>
      <a:lvl7pPr marL="914400" algn="l" defTabSz="457200" rtl="0" eaLnBrk="0" fontAlgn="base" hangingPunct="0">
        <a:spcBef>
          <a:spcPct val="0"/>
        </a:spcBef>
        <a:spcAft>
          <a:spcPct val="0"/>
        </a:spcAft>
        <a:defRPr sz="3200" b="1">
          <a:solidFill>
            <a:schemeClr val="tx1"/>
          </a:solidFill>
          <a:latin typeface="Verdana" pitchFamily="34" charset="0"/>
          <a:ea typeface="ヒラギノ角ゴ Pro W3" charset="-128"/>
        </a:defRPr>
      </a:lvl7pPr>
      <a:lvl8pPr marL="1371600" algn="l" defTabSz="457200" rtl="0" eaLnBrk="0" fontAlgn="base" hangingPunct="0">
        <a:spcBef>
          <a:spcPct val="0"/>
        </a:spcBef>
        <a:spcAft>
          <a:spcPct val="0"/>
        </a:spcAft>
        <a:defRPr sz="3200" b="1">
          <a:solidFill>
            <a:schemeClr val="tx1"/>
          </a:solidFill>
          <a:latin typeface="Verdana" pitchFamily="34" charset="0"/>
          <a:ea typeface="ヒラギノ角ゴ Pro W3" charset="-128"/>
        </a:defRPr>
      </a:lvl8pPr>
      <a:lvl9pPr marL="1828800" algn="l" defTabSz="457200" rtl="0" eaLnBrk="0" fontAlgn="base" hangingPunct="0">
        <a:spcBef>
          <a:spcPct val="0"/>
        </a:spcBef>
        <a:spcAft>
          <a:spcPct val="0"/>
        </a:spcAft>
        <a:defRPr sz="3200" b="1">
          <a:solidFill>
            <a:schemeClr val="tx1"/>
          </a:solidFill>
          <a:latin typeface="Verdana" pitchFamily="34" charset="0"/>
          <a:ea typeface="ヒラギノ角ゴ Pro W3" charset="-128"/>
        </a:defRPr>
      </a:lvl9pPr>
    </p:titleStyle>
    <p:bodyStyle>
      <a:lvl1pPr algn="l" defTabSz="457200" rtl="0" eaLnBrk="0" fontAlgn="base" hangingPunct="0">
        <a:spcBef>
          <a:spcPct val="20000"/>
        </a:spcBef>
        <a:spcAft>
          <a:spcPct val="0"/>
        </a:spcAft>
        <a:buFont typeface="Arial" charset="0"/>
        <a:defRPr sz="2400">
          <a:solidFill>
            <a:schemeClr val="tx1"/>
          </a:solidFill>
          <a:latin typeface="+mn-lt"/>
          <a:ea typeface="+mn-ea"/>
          <a:cs typeface="+mn-cs"/>
        </a:defRPr>
      </a:lvl1pPr>
      <a:lvl2pPr marL="820738" indent="-285750" algn="l" defTabSz="457200" rtl="0" eaLnBrk="0" fontAlgn="base" hangingPunct="0">
        <a:spcBef>
          <a:spcPct val="20000"/>
        </a:spcBef>
        <a:spcAft>
          <a:spcPct val="0"/>
        </a:spcAft>
        <a:buFont typeface="Arial" charset="0"/>
        <a:defRPr sz="2400">
          <a:solidFill>
            <a:schemeClr val="tx1"/>
          </a:solidFill>
          <a:latin typeface="+mn-lt"/>
          <a:ea typeface="+mn-ea"/>
        </a:defRPr>
      </a:lvl2pPr>
      <a:lvl3pPr marL="1228725" indent="-228600" algn="l" defTabSz="457200" rtl="0" eaLnBrk="0" fontAlgn="base" hangingPunct="0">
        <a:spcBef>
          <a:spcPct val="20000"/>
        </a:spcBef>
        <a:spcAft>
          <a:spcPct val="0"/>
        </a:spcAft>
        <a:buFont typeface="Arial" charset="0"/>
        <a:defRPr sz="2400">
          <a:solidFill>
            <a:schemeClr val="tx1"/>
          </a:solidFill>
          <a:latin typeface="+mn-lt"/>
          <a:ea typeface="+mn-ea"/>
        </a:defRPr>
      </a:lvl3pPr>
      <a:lvl4pPr marL="1636713" indent="-228600" algn="l" defTabSz="457200" rtl="0" eaLnBrk="0" fontAlgn="base" hangingPunct="0">
        <a:spcBef>
          <a:spcPct val="20000"/>
        </a:spcBef>
        <a:spcAft>
          <a:spcPct val="0"/>
        </a:spcAft>
        <a:buFont typeface="Arial" charset="0"/>
        <a:defRPr sz="24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defRPr sz="24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defRPr sz="24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defRPr sz="24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defRPr sz="24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defRPr sz="24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endParaRPr lang="es-ES" dirty="0">
              <a:solidFill>
                <a:srgbClr val="FFFFFF"/>
              </a:solidFill>
              <a:latin typeface="gobCL" pitchFamily="50" charset="0"/>
              <a:ea typeface="ヒラギノ角ゴ Pro W3" charset="-128"/>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endParaRPr lang="es-ES" dirty="0">
              <a:solidFill>
                <a:srgbClr val="FFFFFF"/>
              </a:solidFill>
              <a:latin typeface="gobCL" pitchFamily="50" charset="0"/>
              <a:ea typeface="ヒラギノ角ゴ Pro W3" charset="-128"/>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endParaRPr lang="es-ES" dirty="0">
              <a:solidFill>
                <a:srgbClr val="FFFFFF"/>
              </a:solidFill>
              <a:latin typeface="gobCL" pitchFamily="50" charset="0"/>
              <a:ea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endParaRPr lang="es-ES" dirty="0">
              <a:solidFill>
                <a:srgbClr val="FFFFFF"/>
              </a:solidFill>
              <a:latin typeface="gobCL" pitchFamily="50" charset="0"/>
              <a:ea typeface="ヒラギノ角ゴ Pro W3" charset="-128"/>
            </a:endParaRPr>
          </a:p>
        </p:txBody>
      </p:sp>
      <p:sp>
        <p:nvSpPr>
          <p:cNvPr id="1085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cambiar el estilo de título	</a:t>
            </a:r>
          </a:p>
        </p:txBody>
      </p:sp>
      <p:sp>
        <p:nvSpPr>
          <p:cNvPr id="1085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2" name="Footer Placeholder 4"/>
          <p:cNvSpPr>
            <a:spLocks noGrp="1"/>
          </p:cNvSpPr>
          <p:nvPr>
            <p:ph type="ftr" sz="quarter" idx="3"/>
          </p:nvPr>
        </p:nvSpPr>
        <p:spPr>
          <a:xfrm>
            <a:off x="19050" y="6527800"/>
            <a:ext cx="3328814" cy="330199"/>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mn-lt"/>
                <a:ea typeface="+mn-ea"/>
              </a:defRPr>
            </a:lvl1pPr>
          </a:lstStyle>
          <a:p>
            <a:endParaRPr lang="en-US" dirty="0"/>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mn-lt"/>
                <a:ea typeface="+mn-ea"/>
              </a:defRPr>
            </a:lvl1pPr>
          </a:lstStyle>
          <a:p>
            <a:fld id="{B080C9C2-DE68-4982-9296-D4BE628350C0}" type="slidenum">
              <a:rPr lang="en-US"/>
              <a:pPr/>
              <a:t>‹Nº›</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p:txStyles>
    <p:title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charset="-128"/>
        </a:defRPr>
      </a:lvl5pPr>
      <a:lvl6pPr marL="457200" algn="l" defTabSz="457200" rtl="0" eaLnBrk="0" fontAlgn="base" hangingPunct="0">
        <a:spcBef>
          <a:spcPct val="0"/>
        </a:spcBef>
        <a:spcAft>
          <a:spcPct val="0"/>
        </a:spcAft>
        <a:defRPr sz="2400">
          <a:solidFill>
            <a:srgbClr val="006CB7"/>
          </a:solidFill>
          <a:latin typeface="Verdana" pitchFamily="34" charset="0"/>
          <a:ea typeface="ヒラギノ角ゴ Pro W3" charset="-128"/>
        </a:defRPr>
      </a:lvl6pPr>
      <a:lvl7pPr marL="914400" algn="l" defTabSz="457200" rtl="0" eaLnBrk="0" fontAlgn="base" hangingPunct="0">
        <a:spcBef>
          <a:spcPct val="0"/>
        </a:spcBef>
        <a:spcAft>
          <a:spcPct val="0"/>
        </a:spcAft>
        <a:defRPr sz="2400">
          <a:solidFill>
            <a:srgbClr val="006CB7"/>
          </a:solidFill>
          <a:latin typeface="Verdana" pitchFamily="34" charset="0"/>
          <a:ea typeface="ヒラギノ角ゴ Pro W3" charset="-128"/>
        </a:defRPr>
      </a:lvl7pPr>
      <a:lvl8pPr marL="1371600" algn="l" defTabSz="457200" rtl="0" eaLnBrk="0" fontAlgn="base" hangingPunct="0">
        <a:spcBef>
          <a:spcPct val="0"/>
        </a:spcBef>
        <a:spcAft>
          <a:spcPct val="0"/>
        </a:spcAft>
        <a:defRPr sz="2400">
          <a:solidFill>
            <a:srgbClr val="006CB7"/>
          </a:solidFill>
          <a:latin typeface="Verdana" pitchFamily="34" charset="0"/>
          <a:ea typeface="ヒラギノ角ゴ Pro W3" charset="-128"/>
        </a:defRPr>
      </a:lvl8pPr>
      <a:lvl9pPr marL="1828800" algn="l" defTabSz="457200" rtl="0" eaLnBrk="0" fontAlgn="base" hangingPunct="0">
        <a:spcBef>
          <a:spcPct val="0"/>
        </a:spcBef>
        <a:spcAft>
          <a:spcPct val="0"/>
        </a:spcAft>
        <a:defRPr sz="2400">
          <a:solidFill>
            <a:srgbClr val="006CB7"/>
          </a:solidFill>
          <a:latin typeface="Verdana" pitchFamily="34"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59595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a:solidFill>
            <a:srgbClr val="595959"/>
          </a:solidFill>
          <a:latin typeface="+mn-lt"/>
          <a:ea typeface="+mn-ea"/>
        </a:defRPr>
      </a:lvl2pPr>
      <a:lvl3pPr marL="1143000" indent="-228600" algn="l" defTabSz="457200" rtl="0" eaLnBrk="0" fontAlgn="base" hangingPunct="0">
        <a:spcBef>
          <a:spcPct val="20000"/>
        </a:spcBef>
        <a:spcAft>
          <a:spcPct val="0"/>
        </a:spcAft>
        <a:buFont typeface="Arial" charset="0"/>
        <a:buChar char="•"/>
        <a:defRPr sz="1600">
          <a:solidFill>
            <a:srgbClr val="595959"/>
          </a:solidFill>
          <a:latin typeface="+mn-lt"/>
          <a:ea typeface="+mn-ea"/>
        </a:defRPr>
      </a:lvl3pPr>
      <a:lvl4pPr marL="1600200" indent="-228600" algn="l" defTabSz="457200" rtl="0" eaLnBrk="0" fontAlgn="base" hangingPunct="0">
        <a:spcBef>
          <a:spcPct val="20000"/>
        </a:spcBef>
        <a:spcAft>
          <a:spcPct val="0"/>
        </a:spcAft>
        <a:buFont typeface="Arial" charset="0"/>
        <a:buChar char="–"/>
        <a:defRPr sz="1400">
          <a:solidFill>
            <a:srgbClr val="595959"/>
          </a:solidFill>
          <a:latin typeface="+mn-lt"/>
          <a:ea typeface="+mn-ea"/>
        </a:defRPr>
      </a:lvl4pPr>
      <a:lvl5pPr marL="2057400" indent="-228600" algn="l" defTabSz="457200" rtl="0" eaLnBrk="0" fontAlgn="base" hangingPunct="0">
        <a:spcBef>
          <a:spcPct val="20000"/>
        </a:spcBef>
        <a:spcAft>
          <a:spcPct val="0"/>
        </a:spcAft>
        <a:buFont typeface="Arial" charset="0"/>
        <a:buChar char="»"/>
        <a:defRPr sz="1400">
          <a:solidFill>
            <a:srgbClr val="595959"/>
          </a:solidFill>
          <a:latin typeface="+mn-lt"/>
          <a:ea typeface="+mn-ea"/>
        </a:defRPr>
      </a:lvl5pPr>
      <a:lvl6pPr marL="2514600" indent="-228600" algn="l" defTabSz="457200" rtl="0" eaLnBrk="0" fontAlgn="base" hangingPunct="0">
        <a:spcBef>
          <a:spcPct val="20000"/>
        </a:spcBef>
        <a:spcAft>
          <a:spcPct val="0"/>
        </a:spcAft>
        <a:buFont typeface="Arial" charset="0"/>
        <a:buChar char="»"/>
        <a:defRPr sz="1400">
          <a:solidFill>
            <a:srgbClr val="595959"/>
          </a:solidFill>
          <a:latin typeface="+mn-lt"/>
          <a:ea typeface="+mn-ea"/>
        </a:defRPr>
      </a:lvl6pPr>
      <a:lvl7pPr marL="2971800" indent="-228600" algn="l" defTabSz="457200" rtl="0" eaLnBrk="0" fontAlgn="base" hangingPunct="0">
        <a:spcBef>
          <a:spcPct val="20000"/>
        </a:spcBef>
        <a:spcAft>
          <a:spcPct val="0"/>
        </a:spcAft>
        <a:buFont typeface="Arial" charset="0"/>
        <a:buChar char="»"/>
        <a:defRPr sz="1400">
          <a:solidFill>
            <a:srgbClr val="595959"/>
          </a:solidFill>
          <a:latin typeface="+mn-lt"/>
          <a:ea typeface="+mn-ea"/>
        </a:defRPr>
      </a:lvl7pPr>
      <a:lvl8pPr marL="3429000" indent="-228600" algn="l" defTabSz="457200" rtl="0" eaLnBrk="0" fontAlgn="base" hangingPunct="0">
        <a:spcBef>
          <a:spcPct val="20000"/>
        </a:spcBef>
        <a:spcAft>
          <a:spcPct val="0"/>
        </a:spcAft>
        <a:buFont typeface="Arial" charset="0"/>
        <a:buChar char="»"/>
        <a:defRPr sz="1400">
          <a:solidFill>
            <a:srgbClr val="595959"/>
          </a:solidFill>
          <a:latin typeface="+mn-lt"/>
          <a:ea typeface="+mn-ea"/>
        </a:defRPr>
      </a:lvl8pPr>
      <a:lvl9pPr marL="3886200" indent="-228600" algn="l" defTabSz="457200" rtl="0" eaLnBrk="0" fontAlgn="base" hangingPunct="0">
        <a:spcBef>
          <a:spcPct val="20000"/>
        </a:spcBef>
        <a:spcAft>
          <a:spcPct val="0"/>
        </a:spcAft>
        <a:buFont typeface="Arial" charset="0"/>
        <a:buChar char="»"/>
        <a:defRPr sz="1400">
          <a:solidFill>
            <a:srgbClr val="595959"/>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endParaRPr lang="es-ES" dirty="0">
              <a:solidFill>
                <a:srgbClr val="FFFFFF"/>
              </a:solidFill>
              <a:latin typeface="gobCL" pitchFamily="50" charset="0"/>
              <a:ea typeface="ヒラギノ角ゴ Pro W3" charset="-128"/>
            </a:endParaRPr>
          </a:p>
        </p:txBody>
      </p:sp>
      <p:sp>
        <p:nvSpPr>
          <p:cNvPr id="13" name="Rectangle 12"/>
          <p:cNvSpPr>
            <a:spLocks noChangeArrowheads="1"/>
          </p:cNvSpPr>
          <p:nvPr/>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a:endParaRPr lang="es-ES" dirty="0">
              <a:solidFill>
                <a:srgbClr val="FFFFFF"/>
              </a:solidFill>
              <a:latin typeface="gobCL" pitchFamily="50" charset="0"/>
              <a:ea typeface="ヒラギノ角ゴ Pro W3" charset="-128"/>
            </a:endParaRPr>
          </a:p>
        </p:txBody>
      </p:sp>
      <p:sp>
        <p:nvSpPr>
          <p:cNvPr id="97285"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 name="5 Imagen" descr="Logo FOSIS (RGB).jpg"/>
          <p:cNvPicPr>
            <a:picLocks noChangeAspect="1"/>
          </p:cNvPicPr>
          <p:nvPr userDrawn="1"/>
        </p:nvPicPr>
        <p:blipFill>
          <a:blip r:embed="rId13" cstate="print"/>
          <a:stretch>
            <a:fillRect/>
          </a:stretch>
        </p:blipFill>
        <p:spPr>
          <a:xfrm>
            <a:off x="7163467" y="2204864"/>
            <a:ext cx="1980533" cy="1800200"/>
          </a:xfrm>
          <a:prstGeom prst="rect">
            <a:avLst/>
          </a:prstGeom>
        </p:spPr>
      </p:pic>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p:txStyles>
    <p:titleStyle>
      <a:lvl1pPr algn="l" defTabSz="457200" rtl="0" eaLnBrk="0" fontAlgn="base" hangingPunct="0">
        <a:spcBef>
          <a:spcPct val="0"/>
        </a:spcBef>
        <a:spcAft>
          <a:spcPct val="0"/>
        </a:spcAft>
        <a:defRPr sz="4400" b="1">
          <a:solidFill>
            <a:schemeClr val="bg1"/>
          </a:solidFill>
          <a:latin typeface="+mj-lt"/>
          <a:ea typeface="+mj-ea"/>
          <a:cs typeface="+mj-cs"/>
        </a:defRPr>
      </a:lvl1pPr>
      <a:lvl2pPr algn="l" defTabSz="457200" rtl="0" eaLnBrk="0" fontAlgn="base" hangingPunct="0">
        <a:spcBef>
          <a:spcPct val="0"/>
        </a:spcBef>
        <a:spcAft>
          <a:spcPct val="0"/>
        </a:spcAft>
        <a:defRPr sz="4400" b="1">
          <a:solidFill>
            <a:schemeClr val="bg1"/>
          </a:solidFill>
          <a:latin typeface="Verdana" pitchFamily="34" charset="0"/>
          <a:ea typeface="ヒラギノ角ゴ Pro W3" charset="-128"/>
        </a:defRPr>
      </a:lvl2pPr>
      <a:lvl3pPr algn="l" defTabSz="457200" rtl="0" eaLnBrk="0" fontAlgn="base" hangingPunct="0">
        <a:spcBef>
          <a:spcPct val="0"/>
        </a:spcBef>
        <a:spcAft>
          <a:spcPct val="0"/>
        </a:spcAft>
        <a:defRPr sz="4400" b="1">
          <a:solidFill>
            <a:schemeClr val="bg1"/>
          </a:solidFill>
          <a:latin typeface="Verdana" pitchFamily="34" charset="0"/>
          <a:ea typeface="ヒラギノ角ゴ Pro W3" charset="-128"/>
        </a:defRPr>
      </a:lvl3pPr>
      <a:lvl4pPr algn="l" defTabSz="457200" rtl="0" eaLnBrk="0" fontAlgn="base" hangingPunct="0">
        <a:spcBef>
          <a:spcPct val="0"/>
        </a:spcBef>
        <a:spcAft>
          <a:spcPct val="0"/>
        </a:spcAft>
        <a:defRPr sz="4400" b="1">
          <a:solidFill>
            <a:schemeClr val="bg1"/>
          </a:solidFill>
          <a:latin typeface="Verdana" pitchFamily="34" charset="0"/>
          <a:ea typeface="ヒラギノ角ゴ Pro W3" charset="-128"/>
        </a:defRPr>
      </a:lvl4pPr>
      <a:lvl5pPr algn="l" defTabSz="457200" rtl="0" eaLnBrk="0" fontAlgn="base" hangingPunct="0">
        <a:spcBef>
          <a:spcPct val="0"/>
        </a:spcBef>
        <a:spcAft>
          <a:spcPct val="0"/>
        </a:spcAft>
        <a:defRPr sz="4400" b="1">
          <a:solidFill>
            <a:schemeClr val="bg1"/>
          </a:solidFill>
          <a:latin typeface="Verdana" pitchFamily="34" charset="0"/>
          <a:ea typeface="ヒラギノ角ゴ Pro W3" charset="-128"/>
        </a:defRPr>
      </a:lvl5pPr>
      <a:lvl6pPr marL="457200" algn="l" defTabSz="457200" rtl="0" eaLnBrk="0" fontAlgn="base" hangingPunct="0">
        <a:spcBef>
          <a:spcPct val="0"/>
        </a:spcBef>
        <a:spcAft>
          <a:spcPct val="0"/>
        </a:spcAft>
        <a:defRPr sz="4400" b="1">
          <a:solidFill>
            <a:schemeClr val="bg1"/>
          </a:solidFill>
          <a:latin typeface="Verdana" pitchFamily="34" charset="0"/>
          <a:ea typeface="ヒラギノ角ゴ Pro W3" charset="-128"/>
        </a:defRPr>
      </a:lvl6pPr>
      <a:lvl7pPr marL="914400" algn="l" defTabSz="457200" rtl="0" eaLnBrk="0" fontAlgn="base" hangingPunct="0">
        <a:spcBef>
          <a:spcPct val="0"/>
        </a:spcBef>
        <a:spcAft>
          <a:spcPct val="0"/>
        </a:spcAft>
        <a:defRPr sz="4400" b="1">
          <a:solidFill>
            <a:schemeClr val="bg1"/>
          </a:solidFill>
          <a:latin typeface="Verdana" pitchFamily="34" charset="0"/>
          <a:ea typeface="ヒラギノ角ゴ Pro W3" charset="-128"/>
        </a:defRPr>
      </a:lvl7pPr>
      <a:lvl8pPr marL="1371600" algn="l" defTabSz="457200" rtl="0" eaLnBrk="0" fontAlgn="base" hangingPunct="0">
        <a:spcBef>
          <a:spcPct val="0"/>
        </a:spcBef>
        <a:spcAft>
          <a:spcPct val="0"/>
        </a:spcAft>
        <a:defRPr sz="4400" b="1">
          <a:solidFill>
            <a:schemeClr val="bg1"/>
          </a:solidFill>
          <a:latin typeface="Verdana" pitchFamily="34" charset="0"/>
          <a:ea typeface="ヒラギノ角ゴ Pro W3" charset="-128"/>
        </a:defRPr>
      </a:lvl8pPr>
      <a:lvl9pPr marL="1828800" algn="l" defTabSz="457200" rtl="0" eaLnBrk="0" fontAlgn="base" hangingPunct="0">
        <a:spcBef>
          <a:spcPct val="0"/>
        </a:spcBef>
        <a:spcAft>
          <a:spcPct val="0"/>
        </a:spcAft>
        <a:defRPr sz="4400" b="1">
          <a:solidFill>
            <a:schemeClr val="bg1"/>
          </a:solidFill>
          <a:latin typeface="Verdana" pitchFamily="34"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mj-lt"/>
              </a:defRPr>
            </a:lvl1pPr>
          </a:lstStyle>
          <a:p>
            <a:pPr defTabSz="457200">
              <a:defRPr/>
            </a:pPr>
            <a:r>
              <a:rPr lang="es-ES_tradnl" dirty="0"/>
              <a:t>Gobierno de Chile | Ministerio del Interior</a:t>
            </a:r>
          </a:p>
          <a:p>
            <a:pPr defTabSz="457200">
              <a:defRPr/>
            </a:pPr>
            <a:endParaRPr lang="en-US" dirty="0"/>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898989"/>
                </a:solidFill>
                <a:latin typeface="+mj-lt"/>
              </a:defRPr>
            </a:lvl1pPr>
          </a:lstStyle>
          <a:p>
            <a:pPr defTabSz="457200">
              <a:defRPr/>
            </a:pPr>
            <a:fld id="{E7306192-BC5E-42D8-B22F-BF341C8E8600}" type="slidenum">
              <a:rPr lang="en-US"/>
              <a:pPr defTabSz="457200">
                <a:defRPr/>
              </a:pPr>
              <a:t>‹Nº›</a:t>
            </a:fld>
            <a:endParaRPr lang="en-US" dirty="0"/>
          </a:p>
        </p:txBody>
      </p:sp>
    </p:spTree>
  </p:cSld>
  <p:clrMap bg1="lt1" tx1="dk1" bg2="lt2" tx2="dk2" accent1="accent1" accent2="accent2" accent3="accent3" accent4="accent4" accent5="accent5" accent6="accent6" hlink="hlink" folHlink="folHlink"/>
  <p:sldLayoutIdLst>
    <p:sldLayoutId id="2147483738" r:id="rId1"/>
  </p:sldLayoutIdLst>
  <p:txStyles>
    <p:titleStyle>
      <a:lvl1pPr algn="l" defTabSz="457200" rtl="0" eaLnBrk="0" fontAlgn="base" hangingPunct="0">
        <a:spcBef>
          <a:spcPct val="0"/>
        </a:spcBef>
        <a:spcAft>
          <a:spcPct val="0"/>
        </a:spcAft>
        <a:defRPr sz="2400" kern="12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Arial" charset="0"/>
          <a:ea typeface="+mn-ea"/>
          <a:cs typeface="+mn-cs"/>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mj-lt"/>
                <a:ea typeface="ヒラギノ角ゴ Pro W3" charset="-128"/>
                <a:cs typeface="+mn-cs"/>
              </a:defRPr>
            </a:lvl1pPr>
          </a:lstStyle>
          <a:p>
            <a:pPr defTabSz="457200">
              <a:defRPr/>
            </a:pPr>
            <a:r>
              <a:rPr lang="es-ES_tradnl" dirty="0"/>
              <a:t>Gobierno de Chile | Ministerio del Interior</a:t>
            </a:r>
          </a:p>
          <a:p>
            <a:pPr defTabSz="457200">
              <a:defRPr/>
            </a:pPr>
            <a:endParaRPr lang="en-US" dirty="0"/>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mj-lt"/>
                <a:ea typeface="ヒラギノ角ゴ Pro W3" charset="-128"/>
                <a:cs typeface="+mn-cs"/>
              </a:defRPr>
            </a:lvl1pPr>
          </a:lstStyle>
          <a:p>
            <a:pPr defTabSz="457200">
              <a:defRPr/>
            </a:pPr>
            <a:fld id="{7D35A00B-7774-45D7-87D2-D21401D1C37E}" type="slidenum">
              <a:rPr lang="en-US"/>
              <a:pPr defTabSz="457200">
                <a:defRPr/>
              </a:pPr>
              <a:t>‹Nº›</a:t>
            </a:fld>
            <a:endParaRPr lang="en-US" dirty="0"/>
          </a:p>
        </p:txBody>
      </p:sp>
      <p:sp>
        <p:nvSpPr>
          <p:cNvPr id="6"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dirty="0">
              <a:solidFill>
                <a:srgbClr val="FFFFFF"/>
              </a:solidFill>
              <a:latin typeface="Calibri" pitchFamily="34" charset="0"/>
            </a:endParaRPr>
          </a:p>
        </p:txBody>
      </p:sp>
      <p:sp>
        <p:nvSpPr>
          <p:cNvPr id="7"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dirty="0">
              <a:solidFill>
                <a:srgbClr val="FFFFFF"/>
              </a:solidFill>
              <a:latin typeface="Calibri" pitchFamily="34" charset="0"/>
            </a:endParaRPr>
          </a:p>
        </p:txBody>
      </p:sp>
      <p:sp>
        <p:nvSpPr>
          <p:cNvPr id="8"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dirty="0">
              <a:solidFill>
                <a:srgbClr val="FFFFFF"/>
              </a:solidFill>
              <a:latin typeface="Calibri" pitchFamily="34" charset="0"/>
            </a:endParaRPr>
          </a:p>
        </p:txBody>
      </p:sp>
      <p:sp>
        <p:nvSpPr>
          <p:cNvPr id="9"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dirty="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40" r:id="rId1"/>
  </p:sldLayoutIdLst>
  <p:txStyles>
    <p:titleStyle>
      <a:lvl1pPr algn="l" defTabSz="457200" rtl="0" eaLnBrk="0" fontAlgn="base" hangingPunct="0">
        <a:spcBef>
          <a:spcPct val="0"/>
        </a:spcBef>
        <a:spcAft>
          <a:spcPct val="0"/>
        </a:spcAft>
        <a:defRPr sz="2400" kern="12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Arial"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Arial"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Arial"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Arial"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defTabSz="457200">
              <a:defRPr/>
            </a:pPr>
            <a:r>
              <a:rPr lang="es-ES_tradnl" dirty="0"/>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a:defRPr/>
            </a:pPr>
            <a:fld id="{395D39ED-9492-4FDC-9D0C-6F99349E74F1}" type="slidenum">
              <a:rPr lang="en-US">
                <a:ea typeface="ヒラギノ角ゴ Pro W3" charset="-128"/>
              </a:rPr>
              <a:pPr defTabSz="457200">
                <a:defRPr/>
              </a:pPr>
              <a:t>‹Nº›</a:t>
            </a:fld>
            <a:endParaRPr lang="en-US" dirty="0">
              <a:ea typeface="ヒラギノ角ゴ Pro W3" charset="-128"/>
            </a:endParaRPr>
          </a:p>
        </p:txBody>
      </p:sp>
      <p:sp>
        <p:nvSpPr>
          <p:cNvPr id="7" name="Rectangle 6"/>
          <p:cNvSpPr>
            <a:spLocks noChangeArrowheads="1"/>
          </p:cNvSpPr>
          <p:nvPr userDrawn="1"/>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s-ES" dirty="0">
              <a:solidFill>
                <a:srgbClr val="FFFFFF"/>
              </a:solidFill>
              <a:ea typeface="ヒラギノ角ゴ Pro W3" charset="-128"/>
            </a:endParaRPr>
          </a:p>
        </p:txBody>
      </p:sp>
      <p:sp>
        <p:nvSpPr>
          <p:cNvPr id="14" name="Rectangle 13"/>
          <p:cNvSpPr>
            <a:spLocks noChangeArrowheads="1"/>
          </p:cNvSpPr>
          <p:nvPr userDrawn="1"/>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a:defRPr/>
            </a:pPr>
            <a:endParaRPr lang="es-ES" dirty="0">
              <a:solidFill>
                <a:srgbClr val="FFFFFF"/>
              </a:solidFill>
              <a:latin typeface="Calibri" pitchFamily="34" charset="0"/>
              <a:ea typeface="ヒラギノ角ゴ Pro W3" charset="-128"/>
            </a:endParaRPr>
          </a:p>
        </p:txBody>
      </p:sp>
      <p:sp>
        <p:nvSpPr>
          <p:cNvPr id="13" name="Rectangle 12"/>
          <p:cNvSpPr>
            <a:spLocks noChangeArrowheads="1"/>
          </p:cNvSpPr>
          <p:nvPr userDrawn="1"/>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a:defRPr/>
            </a:pPr>
            <a:endParaRPr lang="es-ES" dirty="0">
              <a:solidFill>
                <a:srgbClr val="FFFFFF"/>
              </a:solidFill>
              <a:latin typeface="Calibri" pitchFamily="34" charset="0"/>
              <a:ea typeface="ヒラギノ角ゴ Pro W3" charset="-128"/>
            </a:endParaRPr>
          </a:p>
        </p:txBody>
      </p:sp>
      <p:sp>
        <p:nvSpPr>
          <p:cNvPr id="2053"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2054" name="Picture 13" descr="LOGOTIPO"/>
          <p:cNvPicPr>
            <a:picLocks noChangeAspect="1" noChangeArrowheads="1"/>
          </p:cNvPicPr>
          <p:nvPr userDrawn="1"/>
        </p:nvPicPr>
        <p:blipFill>
          <a:blip r:embed="rId3" cstate="print"/>
          <a:srcRect/>
          <a:stretch>
            <a:fillRect/>
          </a:stretch>
        </p:blipFill>
        <p:spPr bwMode="auto">
          <a:xfrm>
            <a:off x="7153275" y="2058988"/>
            <a:ext cx="1990725" cy="1806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Lst>
  <p:txStyles>
    <p:titleStyle>
      <a:lvl1pPr algn="l" defTabSz="457200" rtl="0" eaLnBrk="0" fontAlgn="base" hangingPunct="0">
        <a:spcBef>
          <a:spcPct val="0"/>
        </a:spcBef>
        <a:spcAft>
          <a:spcPct val="0"/>
        </a:spcAft>
        <a:defRPr sz="4400" b="1" kern="1200">
          <a:solidFill>
            <a:schemeClr val="bg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bg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bg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bg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bg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23528" y="1357298"/>
            <a:ext cx="8568952" cy="199969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lgn="just" defTabSz="457200" eaLnBrk="0" hangingPunct="0">
              <a:defRPr/>
            </a:pPr>
            <a:r>
              <a:rPr lang="es-ES" sz="3200" b="1" kern="0" dirty="0">
                <a:effectLst>
                  <a:outerShdw blurRad="38100" dist="38100" dir="2700000" algn="tl">
                    <a:srgbClr val="000000">
                      <a:alpha val="43137"/>
                    </a:srgbClr>
                  </a:outerShdw>
                </a:effectLst>
                <a:latin typeface="Calibri" pitchFamily="34" charset="0"/>
                <a:ea typeface="+mj-ea"/>
                <a:cs typeface="Calibri" pitchFamily="34" charset="0"/>
                <a:sym typeface="Verdana Bold" charset="0"/>
              </a:rPr>
              <a:t>REGISTRO </a:t>
            </a:r>
            <a:r>
              <a:rPr lang="es-ES" sz="3200" b="1" kern="0" dirty="0" smtClean="0">
                <a:effectLst>
                  <a:outerShdw blurRad="38100" dist="38100" dir="2700000" algn="tl">
                    <a:srgbClr val="000000">
                      <a:alpha val="43137"/>
                    </a:srgbClr>
                  </a:outerShdw>
                </a:effectLst>
                <a:latin typeface="Calibri" pitchFamily="34" charset="0"/>
                <a:cs typeface="Calibri" pitchFamily="34" charset="0"/>
                <a:sym typeface="Verdana Bold" charset="0"/>
              </a:rPr>
              <a:t>Y VISUALIZACIÓN </a:t>
            </a:r>
            <a:r>
              <a:rPr lang="es-ES" sz="3200" b="1" kern="0" dirty="0" smtClean="0">
                <a:effectLst>
                  <a:outerShdw blurRad="38100" dist="38100" dir="2700000" algn="tl">
                    <a:srgbClr val="000000">
                      <a:alpha val="43137"/>
                    </a:srgbClr>
                  </a:outerShdw>
                </a:effectLst>
                <a:latin typeface="Calibri" pitchFamily="34" charset="0"/>
                <a:ea typeface="+mj-ea"/>
                <a:cs typeface="Calibri" pitchFamily="34" charset="0"/>
                <a:sym typeface="Verdana Bold" charset="0"/>
              </a:rPr>
              <a:t>DE INFORMACIÓN EN SRM PARA PERFILES DE ASESOR FAMILIAR Y JEFE DE UNIDAD DE ACOMPAÑAMIENTO</a:t>
            </a:r>
            <a:endParaRPr kumimoji="0" lang="es-ES_tradnl" b="1"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mj-ea"/>
              <a:cs typeface="Calibri" pitchFamily="34" charset="0"/>
              <a:sym typeface="Verdana Bold" charset="0"/>
            </a:endParaRPr>
          </a:p>
        </p:txBody>
      </p:sp>
      <p:sp>
        <p:nvSpPr>
          <p:cNvPr id="9" name="8 Marcador de texto"/>
          <p:cNvSpPr>
            <a:spLocks noGrp="1"/>
          </p:cNvSpPr>
          <p:nvPr>
            <p:ph type="body" sz="half" idx="2"/>
          </p:nvPr>
        </p:nvSpPr>
        <p:spPr>
          <a:xfrm>
            <a:off x="1792288" y="5367338"/>
            <a:ext cx="7065992" cy="804862"/>
          </a:xfrm>
        </p:spPr>
        <p:txBody>
          <a:bodyPr/>
          <a:lstStyle/>
          <a:p>
            <a:pPr algn="r"/>
            <a:r>
              <a:rPr lang="es-CL" dirty="0" smtClean="0"/>
              <a:t>Junio 2014</a:t>
            </a:r>
            <a:endParaRPr lang="es-CL"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10</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noAutofit/>
          </a:bodyPr>
          <a:lstStyle/>
          <a:p>
            <a:pPr algn="just"/>
            <a:r>
              <a:rPr lang="es-CL" sz="1800" dirty="0" smtClean="0">
                <a:solidFill>
                  <a:schemeClr val="tx1"/>
                </a:solidFill>
                <a:latin typeface="Calibri" pitchFamily="34" charset="0"/>
                <a:cs typeface="Calibri" pitchFamily="34" charset="0"/>
              </a:rPr>
              <a:t>Una vez dentro de su perfil el Asesor Familiar, debe dar un clic en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“Familias Asignadas”,  </a:t>
            </a:r>
            <a:r>
              <a:rPr lang="es-CL" sz="1800" dirty="0" smtClean="0">
                <a:solidFill>
                  <a:schemeClr val="tx1"/>
                </a:solidFill>
                <a:latin typeface="Calibri" pitchFamily="34" charset="0"/>
                <a:cs typeface="Calibri" pitchFamily="34" charset="0"/>
              </a:rPr>
              <a:t>donde se desplegarán una nómina con estado de la familia, número de prelación, puntaje FPS, días de asignación visitas realizadas, estado de ingreso  al programa.</a:t>
            </a:r>
            <a:endParaRPr lang="es-CL" sz="1800" dirty="0">
              <a:solidFill>
                <a:schemeClr val="tx1"/>
              </a:solidFill>
              <a:latin typeface="Calibri" pitchFamily="34" charset="0"/>
              <a:cs typeface="Calibri" pitchFamily="34" charset="0"/>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596" y="1357298"/>
            <a:ext cx="7143750" cy="194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3786190"/>
            <a:ext cx="8220075" cy="1952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71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11</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noAutofit/>
          </a:bodyPr>
          <a:lstStyle/>
          <a:p>
            <a:pPr algn="just"/>
            <a:r>
              <a:rPr lang="es-CL" sz="1800" dirty="0" smtClean="0">
                <a:solidFill>
                  <a:schemeClr val="tx1"/>
                </a:solidFill>
                <a:latin typeface="Calibri" pitchFamily="34" charset="0"/>
                <a:cs typeface="Calibri" pitchFamily="34" charset="0"/>
              </a:rPr>
              <a:t>Al dar un clic en el nombre del representante de la familia se desplegará una nueva pagina,  en la cual se puede visualizar la composición familiar ingresada en la FPS, por otro lado se puede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ingresar las visitas fallidas o inubicables</a:t>
            </a:r>
            <a:r>
              <a:rPr lang="es-CL" sz="1800" dirty="0" smtClean="0">
                <a:solidFill>
                  <a:schemeClr val="tx1"/>
                </a:solidFill>
                <a:latin typeface="Calibri" pitchFamily="34" charset="0"/>
                <a:cs typeface="Calibri" pitchFamily="34" charset="0"/>
              </a:rPr>
              <a:t> que se han realizado  para contactar a la familia y la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opción de “Ingresar la familia al Programa”.</a:t>
            </a:r>
            <a:endParaRPr lang="es-CL" sz="1800"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0669" y="1678781"/>
            <a:ext cx="5400675" cy="4124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19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b="1" i="1" dirty="0">
                <a:solidFill>
                  <a:schemeClr val="tx1"/>
                </a:solidFill>
                <a:effectLst>
                  <a:outerShdw blurRad="38100" dist="38100" dir="2700000" algn="tl">
                    <a:srgbClr val="000000">
                      <a:alpha val="43137"/>
                    </a:srgbClr>
                  </a:outerShdw>
                </a:effectLst>
              </a:rPr>
              <a:t>Funcionamiento del Perfil SRM para Asesores Familiares</a:t>
            </a:r>
            <a:endParaRPr lang="es-CL" dirty="0">
              <a:solidFill>
                <a:schemeClr val="tx1"/>
              </a:solidFill>
            </a:endParaRPr>
          </a:p>
        </p:txBody>
      </p:sp>
      <p:sp>
        <p:nvSpPr>
          <p:cNvPr id="3" name="2 Marcador de contenido"/>
          <p:cNvSpPr>
            <a:spLocks noGrp="1"/>
          </p:cNvSpPr>
          <p:nvPr>
            <p:ph idx="1"/>
          </p:nvPr>
        </p:nvSpPr>
        <p:spPr>
          <a:xfrm>
            <a:off x="152400" y="980728"/>
            <a:ext cx="8177213" cy="5023197"/>
          </a:xfrm>
        </p:spPr>
        <p:txBody>
          <a:bodyPr/>
          <a:lstStyle/>
          <a:p>
            <a:pPr algn="just"/>
            <a:r>
              <a:rPr lang="es-CL" sz="1800" dirty="0">
                <a:solidFill>
                  <a:schemeClr val="tx1"/>
                </a:solidFill>
                <a:latin typeface="Calibri" panose="020F0502020204030204" pitchFamily="34" charset="0"/>
              </a:rPr>
              <a:t>Para un mejor y fácil funcionamiento del Perfil de Asesores Familiares, en el registro de la información, el sistema </a:t>
            </a:r>
            <a:r>
              <a:rPr lang="es-ES" sz="1800" dirty="0">
                <a:solidFill>
                  <a:schemeClr val="tx1"/>
                </a:solidFill>
                <a:latin typeface="Calibri" panose="020F0502020204030204" pitchFamily="34" charset="0"/>
              </a:rPr>
              <a:t> nos permite organizar el panel principal según sea necesario, permitiendo filtrar el tipo de familia que queremos visualizar, personalizando la búsqueda, por ejemplo, por nombre de familia, por id, por estado, por fecha de visita, entre otras.</a:t>
            </a:r>
          </a:p>
          <a:p>
            <a:pPr algn="just"/>
            <a:r>
              <a:rPr lang="es-ES" sz="1800" dirty="0">
                <a:solidFill>
                  <a:schemeClr val="tx1"/>
                </a:solidFill>
                <a:latin typeface="Calibri" panose="020F0502020204030204" pitchFamily="34" charset="0"/>
              </a:rPr>
              <a:t>Por otro lado nos permite filtrar la información que se requiere visualizar de las familias </a:t>
            </a:r>
            <a:r>
              <a:rPr lang="es-ES" sz="1800" dirty="0" smtClean="0">
                <a:solidFill>
                  <a:schemeClr val="tx1"/>
                </a:solidFill>
                <a:latin typeface="Calibri" panose="020F0502020204030204" pitchFamily="34" charset="0"/>
              </a:rPr>
              <a:t>seleccionadas.</a:t>
            </a:r>
            <a:endParaRPr lang="es-ES" sz="1800" dirty="0">
              <a:solidFill>
                <a:schemeClr val="tx1"/>
              </a:solidFill>
              <a:latin typeface="Calibri" panose="020F0502020204030204" pitchFamily="34" charset="0"/>
            </a:endParaRPr>
          </a:p>
          <a:p>
            <a:endParaRPr lang="es-CL" dirty="0" smtClean="0">
              <a:solidFill>
                <a:schemeClr val="tx1"/>
              </a:solidFill>
              <a:latin typeface="Calibri" panose="020F0502020204030204" pitchFamily="34" charset="0"/>
            </a:endParaRPr>
          </a:p>
          <a:p>
            <a:pPr marL="0" indent="0">
              <a:buNone/>
            </a:pPr>
            <a:endParaRPr lang="es-CL" dirty="0">
              <a:solidFill>
                <a:schemeClr val="tx1"/>
              </a:solidFill>
              <a:latin typeface="Calibri" panose="020F0502020204030204"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12</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5 Rectángulo"/>
          <p:cNvSpPr/>
          <p:nvPr/>
        </p:nvSpPr>
        <p:spPr>
          <a:xfrm>
            <a:off x="2286000" y="3105835"/>
            <a:ext cx="4572000" cy="369332"/>
          </a:xfrm>
          <a:prstGeom prst="rect">
            <a:avLst/>
          </a:prstGeom>
        </p:spPr>
        <p:txBody>
          <a:bodyPr>
            <a:spAutoFit/>
          </a:bodyPr>
          <a:lstStyle/>
          <a:p>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3105835"/>
            <a:ext cx="7362825"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485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628660" cy="2571744"/>
          </a:xfrm>
        </p:spPr>
        <p:txBody>
          <a:bodyPr/>
          <a:lstStyle/>
          <a:p>
            <a:r>
              <a:rPr lang="es-ES" sz="2000" dirty="0" smtClean="0">
                <a:solidFill>
                  <a:schemeClr val="tx1"/>
                </a:solidFill>
                <a:latin typeface="Calibri" panose="020F0502020204030204" pitchFamily="34" charset="0"/>
              </a:rPr>
              <a:t>Para comenzar con el ingreso de información de las sesiones, el o la Asesora Familiar debe dar un clic en el nombre de la familia, donde se desplegará una nueva pantalla en la cual debemos seleccionar la sesión que necesitamos ingresar, es importante destacar que existen dos formas de utilizar el sistema:</a:t>
            </a:r>
            <a:br>
              <a:rPr lang="es-ES" sz="2000" dirty="0" smtClean="0">
                <a:solidFill>
                  <a:schemeClr val="tx1"/>
                </a:solidFill>
                <a:latin typeface="Calibri" panose="020F0502020204030204" pitchFamily="34" charset="0"/>
              </a:rPr>
            </a:br>
            <a:r>
              <a:rPr lang="es-ES" sz="2000" dirty="0" smtClean="0">
                <a:solidFill>
                  <a:schemeClr val="tx1"/>
                </a:solidFill>
                <a:latin typeface="Calibri" panose="020F0502020204030204" pitchFamily="34" charset="0"/>
              </a:rPr>
              <a:t/>
            </a:r>
            <a:br>
              <a:rPr lang="es-ES" sz="2000" dirty="0" smtClean="0">
                <a:solidFill>
                  <a:schemeClr val="tx1"/>
                </a:solidFill>
                <a:latin typeface="Calibri" panose="020F0502020204030204" pitchFamily="34" charset="0"/>
              </a:rPr>
            </a:br>
            <a:r>
              <a:rPr lang="es-ES" sz="1800" b="1" i="1" dirty="0" smtClean="0">
                <a:solidFill>
                  <a:schemeClr val="tx1"/>
                </a:solidFill>
                <a:effectLst>
                  <a:outerShdw blurRad="38100" dist="38100" dir="2700000" algn="tl">
                    <a:srgbClr val="000000">
                      <a:alpha val="43137"/>
                    </a:srgbClr>
                  </a:outerShdw>
                </a:effectLst>
                <a:latin typeface="Calibri" panose="020F0502020204030204" pitchFamily="34" charset="0"/>
              </a:rPr>
              <a:t>1.- Donde se ingresa la información: </a:t>
            </a:r>
            <a:r>
              <a:rPr lang="es-ES" sz="1800" dirty="0" smtClean="0">
                <a:solidFill>
                  <a:schemeClr val="tx1"/>
                </a:solidFill>
                <a:latin typeface="Calibri" panose="020F0502020204030204" pitchFamily="34" charset="0"/>
              </a:rPr>
              <a:t>es el cuadro que se encuentra al costado Izquierdo de la pantalla, excepcionalmente en </a:t>
            </a:r>
            <a:r>
              <a:rPr lang="es-ES" sz="1800" b="1" i="1" dirty="0" smtClean="0">
                <a:solidFill>
                  <a:schemeClr val="tx1"/>
                </a:solidFill>
                <a:latin typeface="Calibri" panose="020F0502020204030204" pitchFamily="34" charset="0"/>
              </a:rPr>
              <a:t>la “</a:t>
            </a:r>
            <a:r>
              <a:rPr lang="es-ES" sz="1800" b="1" i="1" dirty="0">
                <a:solidFill>
                  <a:schemeClr val="tx1"/>
                </a:solidFill>
                <a:latin typeface="Calibri" panose="020F0502020204030204" pitchFamily="34" charset="0"/>
              </a:rPr>
              <a:t>C</a:t>
            </a:r>
            <a:r>
              <a:rPr lang="es-ES" sz="1800" b="1" i="1" dirty="0" smtClean="0">
                <a:solidFill>
                  <a:schemeClr val="tx1"/>
                </a:solidFill>
                <a:latin typeface="Calibri" panose="020F0502020204030204" pitchFamily="34" charset="0"/>
              </a:rPr>
              <a:t>aracterización Familiar”</a:t>
            </a:r>
            <a:r>
              <a:rPr lang="es-ES" sz="1800" dirty="0" smtClean="0">
                <a:solidFill>
                  <a:schemeClr val="tx1"/>
                </a:solidFill>
                <a:latin typeface="Calibri" panose="020F0502020204030204" pitchFamily="34" charset="0"/>
              </a:rPr>
              <a:t> que se debe ingresar por el cuadro de visualización.</a:t>
            </a:r>
            <a:br>
              <a:rPr lang="es-ES" sz="1800" dirty="0" smtClean="0">
                <a:solidFill>
                  <a:schemeClr val="tx1"/>
                </a:solidFill>
                <a:latin typeface="Calibri" panose="020F0502020204030204" pitchFamily="34" charset="0"/>
              </a:rPr>
            </a:br>
            <a:r>
              <a:rPr lang="es-ES" sz="1800" dirty="0" smtClean="0">
                <a:solidFill>
                  <a:schemeClr val="tx1"/>
                </a:solidFill>
                <a:latin typeface="Calibri" panose="020F0502020204030204" pitchFamily="34" charset="0"/>
              </a:rPr>
              <a:t/>
            </a:r>
            <a:br>
              <a:rPr lang="es-ES" sz="1800" dirty="0" smtClean="0">
                <a:solidFill>
                  <a:schemeClr val="tx1"/>
                </a:solidFill>
                <a:latin typeface="Calibri" panose="020F0502020204030204" pitchFamily="34" charset="0"/>
              </a:rPr>
            </a:br>
            <a:r>
              <a:rPr lang="es-ES" sz="1800" b="1" i="1" dirty="0" smtClean="0">
                <a:solidFill>
                  <a:schemeClr val="tx1"/>
                </a:solidFill>
                <a:effectLst>
                  <a:outerShdw blurRad="38100" dist="38100" dir="2700000" algn="tl">
                    <a:srgbClr val="000000">
                      <a:alpha val="43137"/>
                    </a:srgbClr>
                  </a:outerShdw>
                </a:effectLst>
                <a:latin typeface="Calibri" panose="020F0502020204030204" pitchFamily="34" charset="0"/>
              </a:rPr>
              <a:t>2.- Donde se visualiza la información registrada</a:t>
            </a:r>
            <a:r>
              <a:rPr lang="es-ES" sz="1800" dirty="0" smtClean="0">
                <a:solidFill>
                  <a:schemeClr val="tx1"/>
                </a:solidFill>
                <a:latin typeface="Calibri" panose="020F0502020204030204" pitchFamily="34" charset="0"/>
              </a:rPr>
              <a:t>: Corresponde al cuadro que se encuentra al costado Superior Derechos e la Pantalla</a:t>
            </a:r>
            <a:endParaRPr lang="es-CL" sz="1800" dirty="0">
              <a:solidFill>
                <a:schemeClr val="tx1"/>
              </a:solidFill>
              <a:latin typeface="Calibri" panose="020F0502020204030204"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13</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2398" y="3879370"/>
            <a:ext cx="8177213"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Elipse"/>
          <p:cNvSpPr/>
          <p:nvPr/>
        </p:nvSpPr>
        <p:spPr>
          <a:xfrm>
            <a:off x="634988" y="3789040"/>
            <a:ext cx="336612"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1</a:t>
            </a:r>
            <a:endParaRPr lang="es-CL" dirty="0"/>
          </a:p>
        </p:txBody>
      </p:sp>
      <p:sp>
        <p:nvSpPr>
          <p:cNvPr id="12" name="11 Elipse"/>
          <p:cNvSpPr/>
          <p:nvPr/>
        </p:nvSpPr>
        <p:spPr>
          <a:xfrm flipH="1">
            <a:off x="4355976" y="4581128"/>
            <a:ext cx="360040" cy="43204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2</a:t>
            </a:r>
            <a:endParaRPr lang="es-CL" dirty="0"/>
          </a:p>
        </p:txBody>
      </p:sp>
    </p:spTree>
    <p:extLst>
      <p:ext uri="{BB962C8B-B14F-4D97-AF65-F5344CB8AC3E}">
        <p14:creationId xmlns:p14="http://schemas.microsoft.com/office/powerpoint/2010/main" val="1416649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800" b="1" dirty="0" smtClean="0">
                <a:solidFill>
                  <a:schemeClr val="tx1"/>
                </a:solidFill>
                <a:latin typeface="Calibri" panose="020F0502020204030204" pitchFamily="34" charset="0"/>
              </a:rPr>
              <a:t>Ingreso Fase Intensiva  Caracterización Familiar:</a:t>
            </a:r>
            <a:br>
              <a:rPr lang="es-CL" sz="1800" b="1" dirty="0" smtClean="0">
                <a:solidFill>
                  <a:schemeClr val="tx1"/>
                </a:solidFill>
                <a:latin typeface="Calibri" panose="020F0502020204030204" pitchFamily="34" charset="0"/>
              </a:rPr>
            </a:br>
            <a:r>
              <a:rPr lang="es-CL" sz="1800" dirty="0" smtClean="0">
                <a:solidFill>
                  <a:schemeClr val="tx1"/>
                </a:solidFill>
                <a:latin typeface="Calibri" panose="020F0502020204030204" pitchFamily="34" charset="0"/>
              </a:rPr>
              <a:t>Para ingresar la caracterización Familiar se debe dar un clic en la pestaña </a:t>
            </a:r>
            <a:r>
              <a:rPr lang="es-CL" sz="1800" b="1" i="1" dirty="0" smtClean="0">
                <a:solidFill>
                  <a:schemeClr val="tx1"/>
                </a:solidFill>
                <a:effectLst>
                  <a:outerShdw blurRad="38100" dist="38100" dir="2700000" algn="tl">
                    <a:srgbClr val="000000">
                      <a:alpha val="43137"/>
                    </a:srgbClr>
                  </a:outerShdw>
                </a:effectLst>
                <a:latin typeface="Calibri" panose="020F0502020204030204" pitchFamily="34" charset="0"/>
              </a:rPr>
              <a:t>¿Quiénes Somos?</a:t>
            </a:r>
            <a:r>
              <a:rPr lang="es-CL" sz="1800" dirty="0" smtClean="0">
                <a:solidFill>
                  <a:schemeClr val="tx1"/>
                </a:solidFill>
                <a:latin typeface="Calibri" panose="020F0502020204030204" pitchFamily="34" charset="0"/>
              </a:rPr>
              <a:t> y se desplegará  un cuadro para ingresar la información general de la familia</a:t>
            </a:r>
            <a:endParaRPr lang="es-CL" sz="1800" dirty="0">
              <a:solidFill>
                <a:schemeClr val="tx1"/>
              </a:solidFill>
              <a:latin typeface="Calibri" panose="020F0502020204030204"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14</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 name="5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8028572" cy="4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7942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b="1" dirty="0" smtClean="0">
                <a:solidFill>
                  <a:schemeClr val="tx1"/>
                </a:solidFill>
              </a:rPr>
              <a:t>Confirmación de Integrantes:</a:t>
            </a:r>
            <a:r>
              <a:rPr lang="es-ES" sz="1800" dirty="0" smtClean="0">
                <a:solidFill>
                  <a:schemeClr val="tx1"/>
                </a:solidFill>
              </a:rPr>
              <a:t/>
            </a:r>
            <a:br>
              <a:rPr lang="es-ES" sz="1800" dirty="0" smtClean="0">
                <a:solidFill>
                  <a:schemeClr val="tx1"/>
                </a:solidFill>
              </a:rPr>
            </a:br>
            <a:r>
              <a:rPr lang="es-ES" sz="1600" dirty="0" smtClean="0">
                <a:solidFill>
                  <a:schemeClr val="tx1"/>
                </a:solidFill>
                <a:latin typeface="Calibri" panose="020F0502020204030204" pitchFamily="34" charset="0"/>
              </a:rPr>
              <a:t>Para </a:t>
            </a:r>
            <a:r>
              <a:rPr lang="es-ES" sz="1600" dirty="0">
                <a:solidFill>
                  <a:schemeClr val="tx1"/>
                </a:solidFill>
                <a:latin typeface="Calibri" panose="020F0502020204030204" pitchFamily="34" charset="0"/>
              </a:rPr>
              <a:t>confirmar a los integrantes se debe dar un clic </a:t>
            </a:r>
            <a:r>
              <a:rPr lang="es-ES" sz="1600" dirty="0" smtClean="0">
                <a:solidFill>
                  <a:schemeClr val="tx1"/>
                </a:solidFill>
                <a:latin typeface="Calibri" panose="020F0502020204030204" pitchFamily="34" charset="0"/>
              </a:rPr>
              <a:t>en “composición familiar”, se desplegará  una lista con los nombres de los integrantes, debe dar un clic en alguno de los nombres </a:t>
            </a:r>
            <a:r>
              <a:rPr lang="es-ES" sz="1600" dirty="0">
                <a:solidFill>
                  <a:schemeClr val="tx1"/>
                </a:solidFill>
                <a:latin typeface="Calibri" panose="020F0502020204030204" pitchFamily="34" charset="0"/>
              </a:rPr>
              <a:t>y se desplegará la primera página en la que debe ingresar los antecedentes generales de la persona y dar un clic en </a:t>
            </a:r>
            <a:r>
              <a:rPr lang="es-ES" sz="1600" dirty="0" smtClean="0">
                <a:solidFill>
                  <a:schemeClr val="tx1"/>
                </a:solidFill>
                <a:latin typeface="Calibri" panose="020F0502020204030204" pitchFamily="34" charset="0"/>
              </a:rPr>
              <a:t>siguiente para seguir completando los antecedentes de Salud, Educación, Trabajo y Habitabilidad.</a:t>
            </a:r>
            <a:r>
              <a:rPr lang="es-ES" dirty="0">
                <a:latin typeface="Calibri" panose="020F0502020204030204" pitchFamily="34" charset="0"/>
              </a:rPr>
              <a:t/>
            </a:r>
            <a:br>
              <a:rPr lang="es-ES" dirty="0">
                <a:latin typeface="Calibri" panose="020F0502020204030204" pitchFamily="34" charset="0"/>
              </a:rPr>
            </a:br>
            <a:endParaRPr lang="es-CL" dirty="0">
              <a:latin typeface="Calibri" panose="020F0502020204030204"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15</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79416" cy="45259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952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79512" y="188640"/>
            <a:ext cx="8229600" cy="634082"/>
          </a:xfrm>
        </p:spPr>
        <p:txBody>
          <a:bodyPr/>
          <a:lstStyle/>
          <a:p>
            <a:pPr algn="ctr"/>
            <a:r>
              <a:rPr lang="es-CL" b="1" dirty="0" smtClean="0">
                <a:solidFill>
                  <a:schemeClr val="tx1"/>
                </a:solidFill>
                <a:latin typeface="Calibri" panose="020F0502020204030204" pitchFamily="34" charset="0"/>
              </a:rPr>
              <a:t>Ingreso de Antecedentes de Salud y Educación</a:t>
            </a:r>
            <a:endParaRPr lang="es-CL" b="1" dirty="0">
              <a:solidFill>
                <a:schemeClr val="tx1"/>
              </a:solidFill>
              <a:latin typeface="Calibri" panose="020F0502020204030204" pitchFamily="34" charset="0"/>
            </a:endParaRPr>
          </a:p>
        </p:txBody>
      </p:sp>
      <p:sp>
        <p:nvSpPr>
          <p:cNvPr id="7" name="6 Marcador de texto"/>
          <p:cNvSpPr>
            <a:spLocks noGrp="1"/>
          </p:cNvSpPr>
          <p:nvPr>
            <p:ph type="body" idx="1"/>
          </p:nvPr>
        </p:nvSpPr>
        <p:spPr>
          <a:xfrm>
            <a:off x="457200" y="836712"/>
            <a:ext cx="4040188" cy="360039"/>
          </a:xfrm>
        </p:spPr>
        <p:txBody>
          <a:bodyPr/>
          <a:lstStyle/>
          <a:p>
            <a:pPr algn="ctr"/>
            <a:endParaRPr lang="es-CL" sz="2000" dirty="0">
              <a:solidFill>
                <a:schemeClr val="tx1"/>
              </a:solidFill>
              <a:latin typeface="Calibri" panose="020F0502020204030204" pitchFamily="34" charset="0"/>
            </a:endParaRPr>
          </a:p>
        </p:txBody>
      </p:sp>
      <p:sp>
        <p:nvSpPr>
          <p:cNvPr id="9" name="8 Marcador de texto"/>
          <p:cNvSpPr>
            <a:spLocks noGrp="1"/>
          </p:cNvSpPr>
          <p:nvPr>
            <p:ph type="body" sz="quarter" idx="3"/>
          </p:nvPr>
        </p:nvSpPr>
        <p:spPr>
          <a:xfrm>
            <a:off x="4645025" y="2420888"/>
            <a:ext cx="4041775" cy="360040"/>
          </a:xfrm>
        </p:spPr>
        <p:txBody>
          <a:bodyPr/>
          <a:lstStyle/>
          <a:p>
            <a:pPr algn="ctr"/>
            <a:endParaRPr lang="es-CL" sz="2000" dirty="0">
              <a:solidFill>
                <a:schemeClr val="tx1"/>
              </a:solidFill>
              <a:latin typeface="Calibri" panose="020F0502020204030204" pitchFamily="34" charset="0"/>
            </a:endParaRPr>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16</a:t>
            </a:fld>
            <a:endParaRPr lang="en-US" dirty="0"/>
          </a:p>
        </p:txBody>
      </p:sp>
      <p:pic>
        <p:nvPicPr>
          <p:cNvPr id="4099"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4040188" cy="4509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88024" y="2708920"/>
            <a:ext cx="4041775" cy="32126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74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2400" y="152400"/>
            <a:ext cx="8164513" cy="684312"/>
          </a:xfrm>
        </p:spPr>
        <p:txBody>
          <a:bodyPr/>
          <a:lstStyle/>
          <a:p>
            <a:pPr algn="ctr"/>
            <a:r>
              <a:rPr lang="es-CL" b="1" dirty="0">
                <a:solidFill>
                  <a:schemeClr val="tx1"/>
                </a:solidFill>
                <a:latin typeface="Calibri" panose="020F0502020204030204" pitchFamily="34" charset="0"/>
              </a:rPr>
              <a:t>Ingreso de Antecedentes de </a:t>
            </a:r>
            <a:r>
              <a:rPr lang="es-CL" b="1" dirty="0" smtClean="0">
                <a:solidFill>
                  <a:schemeClr val="tx1"/>
                </a:solidFill>
                <a:latin typeface="Calibri" panose="020F0502020204030204" pitchFamily="34" charset="0"/>
              </a:rPr>
              <a:t>Trabajo y Habitabilidad</a:t>
            </a:r>
            <a:br>
              <a:rPr lang="es-CL" b="1" dirty="0" smtClean="0">
                <a:solidFill>
                  <a:schemeClr val="tx1"/>
                </a:solidFill>
                <a:latin typeface="Calibri" panose="020F0502020204030204" pitchFamily="34" charset="0"/>
              </a:rPr>
            </a:br>
            <a:endParaRPr lang="es-CL"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17</a:t>
            </a:fld>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4011613" cy="3593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3068960"/>
            <a:ext cx="4013200"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921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000" dirty="0">
                <a:solidFill>
                  <a:schemeClr val="tx1"/>
                </a:solidFill>
                <a:latin typeface="Calibri" panose="020F0502020204030204" pitchFamily="34" charset="0"/>
              </a:rPr>
              <a:t>Una vez confirmados los integrantes se da la opción de incorporar una nueva persona al grupo familiar, para realizar este nuevo ingreso se debe dar un clic en nuevo integrante, ingresar el run y se desplegarán las páginas ya visualizadas para ingresar la información </a:t>
            </a:r>
            <a:r>
              <a:rPr lang="es-ES" sz="2000" dirty="0" smtClean="0">
                <a:solidFill>
                  <a:schemeClr val="tx1"/>
                </a:solidFill>
                <a:latin typeface="Calibri" panose="020F0502020204030204" pitchFamily="34" charset="0"/>
              </a:rPr>
              <a:t>correspondiente.</a:t>
            </a:r>
            <a:endParaRPr lang="es-CL" sz="2000" dirty="0">
              <a:latin typeface="Calibri" panose="020F0502020204030204"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18</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 name="7 Marcador de contenido" descr="E:\relaf\info_integrantes_nuevo_integrante.png"/>
          <p:cNvPicPr>
            <a:picLocks noGrp="1"/>
          </p:cNvPicPr>
          <p:nvPr>
            <p:ph idx="1"/>
          </p:nvPr>
        </p:nvPicPr>
        <p:blipFill>
          <a:blip r:embed="rId2" cstate="print"/>
          <a:srcRect/>
          <a:stretch>
            <a:fillRect/>
          </a:stretch>
        </p:blipFill>
        <p:spPr bwMode="auto">
          <a:xfrm>
            <a:off x="323528" y="1628800"/>
            <a:ext cx="8177213" cy="4375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65707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000" dirty="0">
                <a:solidFill>
                  <a:schemeClr val="tx1"/>
                </a:solidFill>
                <a:latin typeface="Calibri" panose="020F0502020204030204" pitchFamily="34" charset="0"/>
              </a:rPr>
              <a:t>Una vez ingresada la información de todos los integrantes se desplegará una página para ingresar los datos de sesión, donde bebe registrar quienes participaron, la fecha y la cantidad de visitas realizadas y observaciones del AF con respecto a la familia</a:t>
            </a:r>
            <a:endParaRPr lang="es-CL" sz="2000" dirty="0">
              <a:latin typeface="Calibri" panose="020F0502020204030204"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19</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 name="7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0404" y="1477963"/>
            <a:ext cx="6201205" cy="4525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0334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ctr"/>
            <a:r>
              <a:rPr lang="es-E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Sistema de Registro y Monitoreo SRM</a:t>
            </a:r>
            <a:endParaRPr lang="es-ES" sz="32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3" name="12 Marcador de contenido"/>
          <p:cNvSpPr>
            <a:spLocks noGrp="1"/>
          </p:cNvSpPr>
          <p:nvPr>
            <p:ph idx="1"/>
          </p:nvPr>
        </p:nvSpPr>
        <p:spPr>
          <a:xfrm>
            <a:off x="152400" y="1412776"/>
            <a:ext cx="8452048" cy="4591149"/>
          </a:xfrm>
        </p:spPr>
        <p:txBody>
          <a:bodyPr/>
          <a:lstStyle/>
          <a:p>
            <a:pPr algn="just"/>
            <a:r>
              <a:rPr lang="es-ES" dirty="0" smtClean="0">
                <a:solidFill>
                  <a:schemeClr val="tx1"/>
                </a:solidFill>
                <a:latin typeface="Calibri" panose="020F0502020204030204" pitchFamily="34" charset="0"/>
              </a:rPr>
              <a:t>El Sistema de Registro y Monitoreo SRM, es un instrumento creado con la finalidad que  le permita a los </a:t>
            </a:r>
            <a:r>
              <a:rPr lang="es-ES" b="1" i="1" dirty="0" smtClean="0">
                <a:solidFill>
                  <a:schemeClr val="tx1"/>
                </a:solidFill>
                <a:effectLst>
                  <a:outerShdw blurRad="38100" dist="38100" dir="2700000" algn="tl">
                    <a:srgbClr val="000000">
                      <a:alpha val="43137"/>
                    </a:srgbClr>
                  </a:outerShdw>
                </a:effectLst>
                <a:latin typeface="Calibri" panose="020F0502020204030204" pitchFamily="34" charset="0"/>
              </a:rPr>
              <a:t>Asesores Familiares</a:t>
            </a:r>
            <a:r>
              <a:rPr lang="es-ES"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s-ES" dirty="0" smtClean="0">
                <a:solidFill>
                  <a:schemeClr val="tx1"/>
                </a:solidFill>
                <a:latin typeface="Calibri" panose="020F0502020204030204" pitchFamily="34" charset="0"/>
              </a:rPr>
              <a:t>registrar la información recogida en las sesiones de trabajo realizadas con las  Familias Pertenecientes al Programa Puente</a:t>
            </a:r>
            <a:r>
              <a:rPr lang="es-ES" dirty="0" smtClean="0">
                <a:solidFill>
                  <a:schemeClr val="tx1"/>
                </a:solidFill>
                <a:effectLst>
                  <a:outerShdw blurRad="38100" dist="38100" dir="2700000" algn="tl">
                    <a:srgbClr val="000000">
                      <a:alpha val="43137"/>
                    </a:srgbClr>
                  </a:outerShdw>
                </a:effectLst>
                <a:latin typeface="Calibri" panose="020F0502020204030204" pitchFamily="34" charset="0"/>
              </a:rPr>
              <a:t>, </a:t>
            </a:r>
            <a:r>
              <a:rPr lang="es-ES" dirty="0" smtClean="0">
                <a:solidFill>
                  <a:schemeClr val="tx1"/>
                </a:solidFill>
                <a:latin typeface="Calibri" panose="020F0502020204030204" pitchFamily="34" charset="0"/>
              </a:rPr>
              <a:t>tales como:</a:t>
            </a:r>
          </a:p>
          <a:p>
            <a:pPr marL="0" indent="0" algn="just">
              <a:buNone/>
            </a:pPr>
            <a:endParaRPr lang="es-ES" dirty="0" smtClean="0">
              <a:solidFill>
                <a:schemeClr val="tx1"/>
              </a:solidFill>
              <a:latin typeface="Calibri" panose="020F0502020204030204" pitchFamily="34" charset="0"/>
            </a:endParaRPr>
          </a:p>
          <a:p>
            <a:pPr lvl="1" algn="just">
              <a:buSzPct val="94000"/>
              <a:buFont typeface="Wingdings" panose="05000000000000000000" pitchFamily="2" charset="2"/>
              <a:buChar char="ü"/>
            </a:pPr>
            <a:r>
              <a:rPr lang="es-ES" sz="2000" dirty="0" smtClean="0">
                <a:solidFill>
                  <a:schemeClr val="tx1"/>
                </a:solidFill>
                <a:latin typeface="Calibri" panose="020F0502020204030204" pitchFamily="34" charset="0"/>
              </a:rPr>
              <a:t>Registro de Caracterización Familiar</a:t>
            </a:r>
          </a:p>
          <a:p>
            <a:pPr lvl="1" algn="just">
              <a:buSzPct val="94000"/>
              <a:buFont typeface="Wingdings" panose="05000000000000000000" pitchFamily="2" charset="2"/>
              <a:buChar char="ü"/>
            </a:pPr>
            <a:r>
              <a:rPr lang="es-ES" sz="2000" dirty="0" smtClean="0">
                <a:solidFill>
                  <a:schemeClr val="tx1"/>
                </a:solidFill>
                <a:latin typeface="Calibri" panose="020F0502020204030204" pitchFamily="34" charset="0"/>
              </a:rPr>
              <a:t>Activación de Bono de Protección</a:t>
            </a:r>
          </a:p>
          <a:p>
            <a:pPr lvl="1" algn="just">
              <a:buSzPct val="94000"/>
              <a:buFont typeface="Wingdings" panose="05000000000000000000" pitchFamily="2" charset="2"/>
              <a:buChar char="ü"/>
            </a:pPr>
            <a:r>
              <a:rPr lang="es-ES" sz="2000" dirty="0" smtClean="0">
                <a:solidFill>
                  <a:schemeClr val="tx1"/>
                </a:solidFill>
                <a:latin typeface="Calibri" panose="020F0502020204030204" pitchFamily="34" charset="0"/>
              </a:rPr>
              <a:t>Ingreso de dimensiones y condiciones mínimas</a:t>
            </a:r>
          </a:p>
          <a:p>
            <a:pPr lvl="1" algn="just">
              <a:buSzPct val="94000"/>
              <a:buFont typeface="Wingdings" panose="05000000000000000000" pitchFamily="2" charset="2"/>
              <a:buChar char="ü"/>
            </a:pPr>
            <a:r>
              <a:rPr lang="es-ES" sz="2000" dirty="0" smtClean="0">
                <a:solidFill>
                  <a:schemeClr val="tx1"/>
                </a:solidFill>
                <a:latin typeface="Calibri" panose="020F0502020204030204" pitchFamily="34" charset="0"/>
              </a:rPr>
              <a:t>Seguimientos</a:t>
            </a:r>
          </a:p>
          <a:p>
            <a:pPr lvl="1" algn="just">
              <a:buSzPct val="94000"/>
              <a:buFont typeface="Wingdings" panose="05000000000000000000" pitchFamily="2" charset="2"/>
              <a:buChar char="ü"/>
            </a:pPr>
            <a:r>
              <a:rPr lang="es-ES" sz="2000" dirty="0" smtClean="0">
                <a:solidFill>
                  <a:schemeClr val="tx1"/>
                </a:solidFill>
                <a:latin typeface="Calibri" panose="020F0502020204030204" pitchFamily="34" charset="0"/>
              </a:rPr>
              <a:t>Ficha  Final, entre otros</a:t>
            </a:r>
          </a:p>
          <a:p>
            <a:pPr lvl="1" algn="just">
              <a:buSzPct val="94000"/>
              <a:buFont typeface="Wingdings" panose="05000000000000000000" pitchFamily="2" charset="2"/>
              <a:buChar char="ü"/>
            </a:pPr>
            <a:endParaRPr lang="es-ES" dirty="0" smtClean="0">
              <a:solidFill>
                <a:schemeClr val="tx1"/>
              </a:solidFill>
              <a:latin typeface="Calibri" panose="020F0502020204030204" pitchFamily="34" charset="0"/>
            </a:endParaRPr>
          </a:p>
          <a:p>
            <a:pPr marL="0" indent="0" algn="just">
              <a:buNone/>
            </a:pPr>
            <a:endParaRPr lang="es-ES"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42880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20</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lstStyle/>
          <a:p>
            <a:r>
              <a:rPr lang="es-ES" sz="2000" b="1" i="1" dirty="0" smtClean="0">
                <a:solidFill>
                  <a:schemeClr val="tx1"/>
                </a:solidFill>
                <a:effectLst>
                  <a:outerShdw blurRad="38100" dist="38100" dir="2700000" algn="tl">
                    <a:srgbClr val="000000">
                      <a:alpha val="43137"/>
                    </a:srgbClr>
                  </a:outerShdw>
                </a:effectLst>
                <a:latin typeface="Calibri" panose="020F0502020204030204" pitchFamily="34" charset="0"/>
              </a:rPr>
              <a:t>Ingreso y visualización de Pilares de la Familia:</a:t>
            </a:r>
            <a:br>
              <a:rPr lang="es-ES" sz="2000" b="1" i="1" dirty="0" smtClean="0">
                <a:solidFill>
                  <a:schemeClr val="tx1"/>
                </a:solidFill>
                <a:effectLst>
                  <a:outerShdw blurRad="38100" dist="38100" dir="2700000" algn="tl">
                    <a:srgbClr val="000000">
                      <a:alpha val="43137"/>
                    </a:srgbClr>
                  </a:outerShdw>
                </a:effectLst>
                <a:latin typeface="Calibri" panose="020F0502020204030204" pitchFamily="34" charset="0"/>
              </a:rPr>
            </a:br>
            <a:r>
              <a:rPr lang="es-ES" sz="1800" dirty="0" smtClean="0">
                <a:solidFill>
                  <a:schemeClr val="tx1"/>
                </a:solidFill>
                <a:latin typeface="Calibri" panose="020F0502020204030204" pitchFamily="34" charset="0"/>
              </a:rPr>
              <a:t>Para ingresar esta sesión se debe dar un clic en pilares de la familia y se desplegarán las dimensiones</a:t>
            </a:r>
            <a:endParaRPr lang="es-ES" sz="1800" dirty="0">
              <a:solidFill>
                <a:schemeClr val="tx1"/>
              </a:solidFill>
              <a:latin typeface="Calibri" panose="020F0502020204030204" pitchFamily="34" charset="0"/>
            </a:endParaRPr>
          </a:p>
        </p:txBody>
      </p:sp>
      <p:pic>
        <p:nvPicPr>
          <p:cNvPr id="7" name="5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8177213" cy="4053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806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21</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a:xfrm>
            <a:off x="152400" y="571480"/>
            <a:ext cx="8164513" cy="1129328"/>
          </a:xfrm>
        </p:spPr>
        <p:txBody>
          <a:bodyPr/>
          <a:lstStyle/>
          <a:p>
            <a:r>
              <a:rPr lang="es-ES" sz="2000" b="1" i="1" dirty="0" smtClean="0">
                <a:solidFill>
                  <a:schemeClr val="tx1"/>
                </a:solidFill>
                <a:effectLst>
                  <a:outerShdw blurRad="38100" dist="38100" dir="2700000" algn="tl">
                    <a:srgbClr val="000000">
                      <a:alpha val="43137"/>
                    </a:srgbClr>
                  </a:outerShdw>
                </a:effectLst>
                <a:latin typeface="Calibri" panose="020F0502020204030204" pitchFamily="34" charset="0"/>
              </a:rPr>
              <a:t>Visualización de los Pilares de la Familia:</a:t>
            </a:r>
            <a:r>
              <a:rPr lang="es-ES" sz="2000" dirty="0" smtClean="0">
                <a:solidFill>
                  <a:schemeClr val="tx1"/>
                </a:solidFill>
                <a:latin typeface="Calibri" panose="020F0502020204030204" pitchFamily="34" charset="0"/>
              </a:rPr>
              <a:t/>
            </a:r>
            <a:br>
              <a:rPr lang="es-ES" sz="2000" dirty="0" smtClean="0">
                <a:solidFill>
                  <a:schemeClr val="tx1"/>
                </a:solidFill>
                <a:latin typeface="Calibri" panose="020F0502020204030204" pitchFamily="34" charset="0"/>
              </a:rPr>
            </a:br>
            <a:r>
              <a:rPr lang="es-ES" sz="2000" dirty="0" smtClean="0">
                <a:solidFill>
                  <a:schemeClr val="tx1"/>
                </a:solidFill>
                <a:latin typeface="Calibri" panose="020F0502020204030204" pitchFamily="34" charset="0"/>
              </a:rPr>
              <a:t>Para visualizar los pilares de la familia se debe dar un clic en Priorizar necesidades que se encuentra en el cuadro  Administrar Familias</a:t>
            </a:r>
            <a:endParaRPr lang="es-ES" sz="2000" dirty="0">
              <a:solidFill>
                <a:schemeClr val="tx1"/>
              </a:solidFill>
              <a:latin typeface="Calibri" panose="020F0502020204030204" pitchFamily="34" charset="0"/>
            </a:endParaRPr>
          </a:p>
        </p:txBody>
      </p:sp>
      <p:pic>
        <p:nvPicPr>
          <p:cNvPr id="7" name="5 Marcador de contenido" descr="D:\relaf\vista_prioridades.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57158" y="2214554"/>
            <a:ext cx="8177213" cy="29602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8520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22</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a:xfrm>
            <a:off x="107504" y="332656"/>
            <a:ext cx="8164513" cy="926976"/>
          </a:xfrm>
        </p:spPr>
        <p:txBody>
          <a:bodyPr/>
          <a:lstStyle/>
          <a:p>
            <a:r>
              <a:rPr lang="es-ES" sz="1800" b="1" i="1" dirty="0" smtClean="0">
                <a:solidFill>
                  <a:schemeClr val="tx1"/>
                </a:solidFill>
                <a:effectLst>
                  <a:outerShdw blurRad="38100" dist="38100" dir="2700000" algn="tl">
                    <a:srgbClr val="000000">
                      <a:alpha val="43137"/>
                    </a:srgbClr>
                  </a:outerShdw>
                </a:effectLst>
                <a:latin typeface="Calibri" panose="020F0502020204030204" pitchFamily="34" charset="0"/>
              </a:rPr>
              <a:t>Ingreso del Capital Familiar:</a:t>
            </a:r>
            <a:r>
              <a:rPr lang="es-ES" dirty="0" smtClean="0">
                <a:solidFill>
                  <a:schemeClr val="tx1"/>
                </a:solidFill>
                <a:latin typeface="Calibri" panose="020F0502020204030204" pitchFamily="34" charset="0"/>
              </a:rPr>
              <a:t/>
            </a:r>
            <a:br>
              <a:rPr lang="es-ES" dirty="0" smtClean="0">
                <a:solidFill>
                  <a:schemeClr val="tx1"/>
                </a:solidFill>
                <a:latin typeface="Calibri" panose="020F0502020204030204" pitchFamily="34" charset="0"/>
              </a:rPr>
            </a:br>
            <a:r>
              <a:rPr lang="es-ES" sz="1800" dirty="0" smtClean="0">
                <a:solidFill>
                  <a:schemeClr val="tx1"/>
                </a:solidFill>
                <a:latin typeface="Calibri" panose="020F0502020204030204" pitchFamily="34" charset="0"/>
              </a:rPr>
              <a:t>Se debe dar un clic en capital inicial que se encuentra en el menú administrador de familia y se desplegará, luego se debe dar un clic en el cajón junto al recurso seleccionado, para guardar la información debe dar un clic en siguiente y se desplegará la página de </a:t>
            </a:r>
            <a:r>
              <a:rPr lang="es-ES" sz="1800" dirty="0">
                <a:solidFill>
                  <a:schemeClr val="tx1"/>
                </a:solidFill>
                <a:latin typeface="Calibri" panose="020F0502020204030204" pitchFamily="34" charset="0"/>
              </a:rPr>
              <a:t>B</a:t>
            </a:r>
            <a:r>
              <a:rPr lang="es-ES" sz="1800" dirty="0" smtClean="0">
                <a:solidFill>
                  <a:schemeClr val="tx1"/>
                </a:solidFill>
                <a:latin typeface="Calibri" panose="020F0502020204030204" pitchFamily="34" charset="0"/>
              </a:rPr>
              <a:t>eneficios Vigentes.</a:t>
            </a:r>
            <a:endParaRPr lang="es-ES" sz="2000" dirty="0">
              <a:solidFill>
                <a:schemeClr val="tx1"/>
              </a:solidFill>
              <a:latin typeface="Calibri" panose="020F0502020204030204" pitchFamily="34" charset="0"/>
            </a:endParaRPr>
          </a:p>
        </p:txBody>
      </p:sp>
      <p:pic>
        <p:nvPicPr>
          <p:cNvPr id="7" name="8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276872"/>
            <a:ext cx="7306695" cy="3533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2268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23</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lstStyle/>
          <a:p>
            <a:r>
              <a:rPr lang="es-ES" sz="1800" b="1" i="1" dirty="0" smtClean="0">
                <a:solidFill>
                  <a:schemeClr val="tx1"/>
                </a:solidFill>
                <a:effectLst>
                  <a:outerShdw blurRad="38100" dist="38100" dir="2700000" algn="tl">
                    <a:srgbClr val="000000">
                      <a:alpha val="43137"/>
                    </a:srgbClr>
                  </a:outerShdw>
                </a:effectLst>
                <a:latin typeface="Calibri" panose="020F0502020204030204" pitchFamily="34" charset="0"/>
              </a:rPr>
              <a:t>Visualización del Capital Familiar:</a:t>
            </a:r>
            <a:br>
              <a:rPr lang="es-ES" sz="1800" b="1" i="1" dirty="0" smtClean="0">
                <a:solidFill>
                  <a:schemeClr val="tx1"/>
                </a:solidFill>
                <a:effectLst>
                  <a:outerShdw blurRad="38100" dist="38100" dir="2700000" algn="tl">
                    <a:srgbClr val="000000">
                      <a:alpha val="43137"/>
                    </a:srgbClr>
                  </a:outerShdw>
                </a:effectLst>
                <a:latin typeface="Calibri" panose="020F0502020204030204" pitchFamily="34" charset="0"/>
              </a:rPr>
            </a:br>
            <a:r>
              <a:rPr lang="es-ES" sz="1800" dirty="0" smtClean="0">
                <a:solidFill>
                  <a:schemeClr val="tx1"/>
                </a:solidFill>
                <a:latin typeface="Calibri" panose="020F0502020204030204" pitchFamily="34" charset="0"/>
              </a:rPr>
              <a:t>Para visualizar la información ingresada en Capital inicial se debe dar un clic en la pestaña que se encuentra en el cuadro superior derecho</a:t>
            </a:r>
            <a:endParaRPr lang="es-ES" sz="1800" b="1" i="1" dirty="0">
              <a:solidFill>
                <a:schemeClr val="tx1"/>
              </a:solidFill>
              <a:effectLst>
                <a:outerShdw blurRad="38100" dist="38100" dir="2700000" algn="tl">
                  <a:srgbClr val="000000">
                    <a:alpha val="43137"/>
                  </a:srgbClr>
                </a:outerShdw>
              </a:effectLst>
              <a:latin typeface="Calibri" panose="020F0502020204030204" pitchFamily="34" charset="0"/>
            </a:endParaRPr>
          </a:p>
        </p:txBody>
      </p:sp>
      <p:pic>
        <p:nvPicPr>
          <p:cNvPr id="7" name="5 Marcador de contenido" descr="D:\relaf\vista_capital_familiar.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8177213" cy="3782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8441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24</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lstStyle/>
          <a:p>
            <a:r>
              <a:rPr lang="es-ES" sz="2000" b="1" i="1" dirty="0" smtClean="0">
                <a:solidFill>
                  <a:schemeClr val="tx1"/>
                </a:solidFill>
                <a:effectLst>
                  <a:outerShdw blurRad="38100" dist="38100" dir="2700000" algn="tl">
                    <a:srgbClr val="000000">
                      <a:alpha val="43137"/>
                    </a:srgbClr>
                  </a:outerShdw>
                </a:effectLst>
                <a:latin typeface="Calibri" panose="020F0502020204030204" pitchFamily="34" charset="0"/>
              </a:rPr>
              <a:t>Ingreso de Beneficios Vigentes:</a:t>
            </a:r>
            <a:r>
              <a:rPr lang="es-ES" sz="2000" dirty="0" smtClean="0">
                <a:solidFill>
                  <a:schemeClr val="tx1"/>
                </a:solidFill>
                <a:latin typeface="Calibri" panose="020F0502020204030204" pitchFamily="34" charset="0"/>
              </a:rPr>
              <a:t/>
            </a:r>
            <a:br>
              <a:rPr lang="es-ES" sz="2000" dirty="0" smtClean="0">
                <a:solidFill>
                  <a:schemeClr val="tx1"/>
                </a:solidFill>
                <a:latin typeface="Calibri" panose="020F0502020204030204" pitchFamily="34" charset="0"/>
              </a:rPr>
            </a:br>
            <a:r>
              <a:rPr lang="es-ES" sz="1800" dirty="0" smtClean="0">
                <a:solidFill>
                  <a:schemeClr val="tx1"/>
                </a:solidFill>
                <a:latin typeface="Calibri" panose="020F0502020204030204" pitchFamily="34" charset="0"/>
              </a:rPr>
              <a:t>Para ingresarlos se debe dar un clic en la opción </a:t>
            </a:r>
            <a:r>
              <a:rPr lang="es-ES" sz="1800" b="1" i="1" dirty="0" smtClean="0">
                <a:solidFill>
                  <a:schemeClr val="tx1"/>
                </a:solidFill>
                <a:effectLst>
                  <a:outerShdw blurRad="38100" dist="38100" dir="2700000" algn="tl">
                    <a:srgbClr val="000000">
                      <a:alpha val="43137"/>
                    </a:srgbClr>
                  </a:outerShdw>
                </a:effectLst>
                <a:latin typeface="Calibri" panose="020F0502020204030204" pitchFamily="34" charset="0"/>
              </a:rPr>
              <a:t>“Beneficios Vigentes” </a:t>
            </a:r>
            <a:r>
              <a:rPr lang="es-ES" sz="1800" dirty="0" smtClean="0">
                <a:solidFill>
                  <a:schemeClr val="tx1"/>
                </a:solidFill>
                <a:latin typeface="Calibri" panose="020F0502020204030204" pitchFamily="34" charset="0"/>
              </a:rPr>
              <a:t>y  se desplegarán los recursos y los integrantes, para ingresarlos se debe marcar al integrante y arrastrarlo hacia el recurso</a:t>
            </a:r>
            <a:endParaRPr lang="es-ES" sz="1800" dirty="0">
              <a:solidFill>
                <a:schemeClr val="tx1"/>
              </a:solidFill>
              <a:latin typeface="Calibri" panose="020F0502020204030204" pitchFamily="34" charset="0"/>
            </a:endParaRPr>
          </a:p>
        </p:txBody>
      </p:sp>
      <p:pic>
        <p:nvPicPr>
          <p:cNvPr id="7" name="5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7576162" cy="4525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0912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25</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lstStyle/>
          <a:p>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Visualización de Beneficios Vigentes:</a:t>
            </a:r>
            <a:r>
              <a:rPr lang="es-ES" dirty="0" smtClean="0">
                <a:solidFill>
                  <a:schemeClr val="tx1"/>
                </a:solidFill>
                <a:latin typeface="Calibri" pitchFamily="34" charset="0"/>
                <a:cs typeface="Calibri" pitchFamily="34" charset="0"/>
              </a:rPr>
              <a:t/>
            </a:r>
            <a:br>
              <a:rPr lang="es-ES" dirty="0" smtClean="0">
                <a:solidFill>
                  <a:schemeClr val="tx1"/>
                </a:solidFill>
                <a:latin typeface="Calibri" pitchFamily="34" charset="0"/>
                <a:cs typeface="Calibri" pitchFamily="34" charset="0"/>
              </a:rPr>
            </a:br>
            <a:r>
              <a:rPr lang="es-ES" sz="2000" dirty="0" smtClean="0">
                <a:solidFill>
                  <a:schemeClr val="tx1"/>
                </a:solidFill>
                <a:latin typeface="Calibri" pitchFamily="34" charset="0"/>
                <a:cs typeface="Calibri" pitchFamily="34" charset="0"/>
              </a:rPr>
              <a:t>Se debe dar un clic en edición de beneficios vigentes y se visualizaran en el cuadro administrar familia</a:t>
            </a:r>
            <a:endParaRPr lang="es-ES" sz="2000" dirty="0">
              <a:solidFill>
                <a:schemeClr val="tx1"/>
              </a:solidFill>
              <a:latin typeface="Calibri" pitchFamily="34" charset="0"/>
              <a:cs typeface="Calibri" pitchFamily="34" charset="0"/>
            </a:endParaRPr>
          </a:p>
        </p:txBody>
      </p:sp>
      <p:pic>
        <p:nvPicPr>
          <p:cNvPr id="7" name="5 Marcador de contenido" descr="D:\relaf\vista_beneficios_vigentes.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1643050"/>
            <a:ext cx="8177213" cy="3715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0581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847840"/>
          </a:xfrm>
        </p:spPr>
        <p:txBody>
          <a:bodyPr/>
          <a:lstStyle/>
          <a:p>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Fase Intensiva  Registro de Dimensiones:</a:t>
            </a:r>
            <a:r>
              <a:rPr lang="es-CL" sz="1800" dirty="0" smtClean="0">
                <a:solidFill>
                  <a:schemeClr val="tx1"/>
                </a:solidFill>
                <a:latin typeface="Calibri" pitchFamily="34" charset="0"/>
                <a:cs typeface="Calibri" pitchFamily="34" charset="0"/>
              </a:rPr>
              <a:t/>
            </a:r>
            <a:br>
              <a:rPr lang="es-CL" sz="1800" dirty="0" smtClean="0">
                <a:solidFill>
                  <a:schemeClr val="tx1"/>
                </a:solidFill>
                <a:latin typeface="Calibri" pitchFamily="34" charset="0"/>
                <a:cs typeface="Calibri" pitchFamily="34" charset="0"/>
              </a:rPr>
            </a:br>
            <a:r>
              <a:rPr lang="es-CL" sz="1800" dirty="0" smtClean="0">
                <a:solidFill>
                  <a:schemeClr val="tx1"/>
                </a:solidFill>
                <a:latin typeface="Calibri" pitchFamily="34" charset="0"/>
                <a:cs typeface="Calibri" pitchFamily="34" charset="0"/>
              </a:rPr>
              <a:t>una vez ingresada la caracterización familiar se debe ingresar la información correspondiente  al registro del  de las condiciones mínimas de cada una de las dimensiones. </a:t>
            </a:r>
            <a:r>
              <a:rPr lang="es-ES" sz="1800" dirty="0" smtClean="0">
                <a:solidFill>
                  <a:schemeClr val="tx1"/>
                </a:solidFill>
                <a:latin typeface="Calibri" pitchFamily="34" charset="0"/>
                <a:cs typeface="Calibri" pitchFamily="34" charset="0"/>
              </a:rPr>
              <a:t>Para esto se debe dar un clic en </a:t>
            </a:r>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“Fase Intensiva Gestión de Dimensiones”</a:t>
            </a:r>
            <a:r>
              <a:rPr lang="es-ES" sz="1800" dirty="0" smtClean="0">
                <a:solidFill>
                  <a:schemeClr val="tx1"/>
                </a:solidFill>
                <a:latin typeface="Calibri" pitchFamily="34" charset="0"/>
                <a:cs typeface="Calibri" pitchFamily="34" charset="0"/>
              </a:rPr>
              <a:t>, donde se desplegarán las dimensiones ordenadas según la prioridad dada en la fase anterior. </a:t>
            </a:r>
            <a:r>
              <a:rPr lang="es-CL" sz="1800" dirty="0" smtClean="0">
                <a:solidFill>
                  <a:schemeClr val="tx1"/>
                </a:solidFill>
                <a:latin typeface="Calibri" pitchFamily="34" charset="0"/>
                <a:cs typeface="Calibri" pitchFamily="34" charset="0"/>
              </a:rPr>
              <a:t/>
            </a:r>
            <a:br>
              <a:rPr lang="es-CL" sz="1800" dirty="0" smtClean="0">
                <a:solidFill>
                  <a:schemeClr val="tx1"/>
                </a:solidFill>
                <a:latin typeface="Calibri" pitchFamily="34" charset="0"/>
                <a:cs typeface="Calibri" pitchFamily="34" charset="0"/>
              </a:rPr>
            </a:br>
            <a:endParaRPr lang="es-CL" sz="18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26</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857224" y="2143116"/>
            <a:ext cx="7030688" cy="4075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4188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000" dirty="0" smtClean="0">
                <a:solidFill>
                  <a:schemeClr val="tx1"/>
                </a:solidFill>
                <a:latin typeface="Calibri" pitchFamily="34" charset="0"/>
                <a:cs typeface="Calibri" pitchFamily="34" charset="0"/>
              </a:rPr>
              <a:t>Para ingresar información en las dimensiones, se debe da un clic en el nombre y se desplegará un cuadro en el cual se visualizarán todas las condiciones mínimas (CM) correspondientes, en la cual se puede marcar la CM </a:t>
            </a:r>
            <a:r>
              <a:rPr lang="es-CL" sz="2000" b="1" dirty="0" smtClean="0">
                <a:solidFill>
                  <a:schemeClr val="tx1"/>
                </a:solidFill>
                <a:latin typeface="Calibri" pitchFamily="34" charset="0"/>
                <a:cs typeface="Calibri" pitchFamily="34" charset="0"/>
              </a:rPr>
              <a:t>Cumplida (C)</a:t>
            </a:r>
            <a:r>
              <a:rPr lang="es-CL" sz="20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a:t>
            </a:r>
            <a:r>
              <a:rPr lang="es-CL" sz="2000" b="1" dirty="0" smtClean="0">
                <a:solidFill>
                  <a:schemeClr val="tx1"/>
                </a:solidFill>
                <a:latin typeface="Calibri" pitchFamily="34" charset="0"/>
                <a:cs typeface="Calibri" pitchFamily="34" charset="0"/>
              </a:rPr>
              <a:t>A trabajar (T), No Corresponde (NC) o No Aplica (NA).</a:t>
            </a:r>
            <a:r>
              <a:rPr lang="es-CL" sz="2000" dirty="0" smtClean="0">
                <a:solidFill>
                  <a:schemeClr val="tx1"/>
                </a:solidFill>
                <a:latin typeface="Calibri" pitchFamily="34" charset="0"/>
                <a:cs typeface="Calibri" pitchFamily="34" charset="0"/>
              </a:rPr>
              <a:t/>
            </a:r>
            <a:br>
              <a:rPr lang="es-CL" sz="2000" dirty="0" smtClean="0">
                <a:solidFill>
                  <a:schemeClr val="tx1"/>
                </a:solidFill>
                <a:latin typeface="Calibri" pitchFamily="34" charset="0"/>
                <a:cs typeface="Calibri" pitchFamily="34" charset="0"/>
              </a:rPr>
            </a:br>
            <a:r>
              <a:rPr lang="es-CL" sz="2000" dirty="0" smtClean="0">
                <a:solidFill>
                  <a:schemeClr val="tx1"/>
                </a:solidFill>
                <a:latin typeface="Calibri" pitchFamily="34" charset="0"/>
                <a:cs typeface="Calibri" pitchFamily="34" charset="0"/>
              </a:rPr>
              <a:t>En el Caso que se haya registrado (T), de debe ingresar un compromiso con la familia para dar cumplimiento a la condición mínima</a:t>
            </a:r>
            <a:endParaRPr lang="es-CL" sz="20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27</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500034" y="2285992"/>
            <a:ext cx="8177213" cy="39104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428604"/>
            <a:ext cx="8164513" cy="928694"/>
          </a:xfrm>
        </p:spPr>
        <p:txBody>
          <a:bodyPr/>
          <a:lstStyle/>
          <a:p>
            <a:r>
              <a:rPr lang="es-CL" sz="2000" dirty="0" smtClean="0">
                <a:solidFill>
                  <a:schemeClr val="tx1"/>
                </a:solidFill>
                <a:latin typeface="Calibri" pitchFamily="34" charset="0"/>
                <a:cs typeface="Calibri" pitchFamily="34" charset="0"/>
              </a:rPr>
              <a:t>Una vez ingresada la información a la dimensión debe ingresar los datos de sesión, donde se registra a los participantes, fecha y hora realizada y una observación que el Asesor considere importante.</a:t>
            </a:r>
            <a:endParaRPr lang="es-CL" sz="20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28</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500174"/>
            <a:ext cx="8027178"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29</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a:xfrm>
            <a:off x="152400" y="357166"/>
            <a:ext cx="8164513" cy="938234"/>
          </a:xfrm>
        </p:spPr>
        <p:txBody>
          <a:bodyPr/>
          <a:lstStyle/>
          <a:p>
            <a:r>
              <a:rPr lang="es-ES" sz="20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Ingreso de Presupuesto Familiar:</a:t>
            </a:r>
            <a:r>
              <a:rPr lang="es-ES" sz="2000" dirty="0" smtClean="0">
                <a:solidFill>
                  <a:schemeClr val="tx1"/>
                </a:solidFill>
                <a:latin typeface="Calibri" pitchFamily="34" charset="0"/>
                <a:cs typeface="Calibri" pitchFamily="34" charset="0"/>
              </a:rPr>
              <a:t/>
            </a:r>
            <a:br>
              <a:rPr lang="es-ES" sz="2000" dirty="0" smtClean="0">
                <a:solidFill>
                  <a:schemeClr val="tx1"/>
                </a:solidFill>
                <a:latin typeface="Calibri" pitchFamily="34" charset="0"/>
                <a:cs typeface="Calibri" pitchFamily="34" charset="0"/>
              </a:rPr>
            </a:br>
            <a:r>
              <a:rPr lang="es-ES" sz="2000" dirty="0" smtClean="0">
                <a:solidFill>
                  <a:schemeClr val="tx1"/>
                </a:solidFill>
                <a:latin typeface="Calibri" pitchFamily="34" charset="0"/>
                <a:cs typeface="Calibri" pitchFamily="34" charset="0"/>
              </a:rPr>
              <a:t>Al ingresar la Dimensión Ingreso se  desplegará el Presupuesto Familiar, el cual debe ser registrado antes de la Dimensión </a:t>
            </a:r>
            <a:endParaRPr lang="es-ES" sz="2000" dirty="0">
              <a:solidFill>
                <a:schemeClr val="tx1"/>
              </a:solidFill>
              <a:latin typeface="Calibri" pitchFamily="34" charset="0"/>
              <a:cs typeface="Calibri" pitchFamily="34" charset="0"/>
            </a:endParaRPr>
          </a:p>
        </p:txBody>
      </p:sp>
      <p:pic>
        <p:nvPicPr>
          <p:cNvPr id="7" name="5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4414" y="1714488"/>
            <a:ext cx="6561753"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252264"/>
          </a:xfrm>
        </p:spPr>
        <p:txBody>
          <a:bodyPr/>
          <a:lstStyle/>
          <a:p>
            <a:endParaRPr lang="es-CL" sz="2800" dirty="0"/>
          </a:p>
        </p:txBody>
      </p:sp>
      <p:sp>
        <p:nvSpPr>
          <p:cNvPr id="3" name="2 Marcador de contenido"/>
          <p:cNvSpPr>
            <a:spLocks noGrp="1"/>
          </p:cNvSpPr>
          <p:nvPr>
            <p:ph idx="1"/>
          </p:nvPr>
        </p:nvSpPr>
        <p:spPr>
          <a:xfrm>
            <a:off x="251520" y="548680"/>
            <a:ext cx="8609261" cy="5527253"/>
          </a:xfrm>
        </p:spPr>
        <p:txBody>
          <a:bodyPr/>
          <a:lstStyle/>
          <a:p>
            <a:pPr marL="0" indent="0" algn="just">
              <a:buNone/>
            </a:pPr>
            <a:r>
              <a:rPr lang="es-ES" dirty="0">
                <a:solidFill>
                  <a:schemeClr val="tx1"/>
                </a:solidFill>
                <a:latin typeface="Calibri" panose="020F0502020204030204" pitchFamily="34" charset="0"/>
              </a:rPr>
              <a:t>Desde el perfil del Jefe de  Unidad de Acompañamiento (en adelante JUA),  es posible  realizar gestiones de </a:t>
            </a:r>
            <a:r>
              <a:rPr lang="es-ES" b="1" dirty="0">
                <a:solidFill>
                  <a:schemeClr val="tx1"/>
                </a:solidFill>
                <a:latin typeface="Calibri" panose="020F0502020204030204" pitchFamily="34" charset="0"/>
              </a:rPr>
              <a:t>Monitoreo, Supervisión y Registro </a:t>
            </a:r>
            <a:r>
              <a:rPr lang="es-ES" dirty="0">
                <a:solidFill>
                  <a:schemeClr val="tx1"/>
                </a:solidFill>
                <a:latin typeface="Calibri" panose="020F0502020204030204" pitchFamily="34" charset="0"/>
              </a:rPr>
              <a:t>de la  información en el sistema:</a:t>
            </a:r>
          </a:p>
          <a:p>
            <a:pPr marL="0" indent="0" algn="just">
              <a:buNone/>
            </a:pPr>
            <a:endParaRPr lang="es-ES" dirty="0">
              <a:solidFill>
                <a:schemeClr val="tx1"/>
              </a:solidFill>
              <a:latin typeface="Calibri" panose="020F0502020204030204" pitchFamily="34" charset="0"/>
            </a:endParaRPr>
          </a:p>
          <a:p>
            <a:pPr lvl="1" algn="just">
              <a:buFont typeface="Wingdings" panose="05000000000000000000" pitchFamily="2" charset="2"/>
              <a:buChar char="ü"/>
            </a:pPr>
            <a:r>
              <a:rPr lang="es-ES" dirty="0">
                <a:solidFill>
                  <a:schemeClr val="tx1"/>
                </a:solidFill>
                <a:latin typeface="Calibri" panose="020F0502020204030204" pitchFamily="34" charset="0"/>
              </a:rPr>
              <a:t>Asignación de Familias</a:t>
            </a:r>
            <a:endParaRPr lang="es-CL"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Selección de Asesor Familiar para ingresar a su panel</a:t>
            </a:r>
            <a:endParaRPr lang="es-CL"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Personalizar búsqueda de familia</a:t>
            </a:r>
          </a:p>
          <a:p>
            <a:pPr marL="0" lvl="0" indent="0">
              <a:buNone/>
            </a:pPr>
            <a:endParaRPr lang="es-CL" dirty="0">
              <a:solidFill>
                <a:schemeClr val="tx1"/>
              </a:solidFill>
              <a:latin typeface="Calibri" panose="020F0502020204030204" pitchFamily="34" charset="0"/>
            </a:endParaRPr>
          </a:p>
          <a:p>
            <a:pPr lvl="0">
              <a:buFont typeface="Wingdings" panose="05000000000000000000" pitchFamily="2" charset="2"/>
              <a:buChar char="Ø"/>
            </a:pPr>
            <a:r>
              <a:rPr lang="es-ES" b="1" dirty="0">
                <a:solidFill>
                  <a:schemeClr val="tx1"/>
                </a:solidFill>
                <a:latin typeface="Calibri" panose="020F0502020204030204" pitchFamily="34" charset="0"/>
              </a:rPr>
              <a:t>Ingreso a Resumen de Familia, el cual podrá realizar las funciones atribuidas a su perfil según el estado de la familia:</a:t>
            </a:r>
            <a:endParaRPr lang="es-CL" b="1" dirty="0">
              <a:solidFill>
                <a:schemeClr val="tx1"/>
              </a:solidFill>
              <a:latin typeface="Calibri" panose="020F0502020204030204" pitchFamily="34" charset="0"/>
            </a:endParaRPr>
          </a:p>
          <a:p>
            <a:pPr marL="0" indent="0">
              <a:buNone/>
            </a:pPr>
            <a:r>
              <a:rPr lang="es-ES" b="1" dirty="0">
                <a:solidFill>
                  <a:schemeClr val="tx1"/>
                </a:solidFill>
                <a:latin typeface="Calibri" panose="020F0502020204030204" pitchFamily="34" charset="0"/>
              </a:rPr>
              <a:t> </a:t>
            </a:r>
            <a:endParaRPr lang="es-CL" b="1"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Término Anticipado</a:t>
            </a:r>
            <a:endParaRPr lang="es-CL"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Ver Panel de Bono</a:t>
            </a:r>
            <a:endParaRPr lang="es-CL"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Ver Composición Familiar</a:t>
            </a:r>
            <a:endParaRPr lang="es-CL"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Ingreso Transito </a:t>
            </a:r>
            <a:endParaRPr lang="es-CL"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Egreso Inubicable</a:t>
            </a:r>
            <a:endParaRPr lang="es-CL"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Desbloqueo de Ficha final</a:t>
            </a:r>
            <a:endParaRPr lang="es-CL" dirty="0">
              <a:solidFill>
                <a:schemeClr val="tx1"/>
              </a:solidFill>
              <a:latin typeface="Calibri" panose="020F0502020204030204" pitchFamily="34" charset="0"/>
            </a:endParaRPr>
          </a:p>
          <a:p>
            <a:pPr lvl="1">
              <a:buFont typeface="Wingdings" panose="05000000000000000000" pitchFamily="2" charset="2"/>
              <a:buChar char="ü"/>
            </a:pPr>
            <a:r>
              <a:rPr lang="es-ES" dirty="0">
                <a:solidFill>
                  <a:schemeClr val="tx1"/>
                </a:solidFill>
                <a:latin typeface="Calibri" panose="020F0502020204030204" pitchFamily="34" charset="0"/>
              </a:rPr>
              <a:t>Ver Ficha Final</a:t>
            </a:r>
            <a:endParaRPr lang="es-CL" dirty="0">
              <a:solidFill>
                <a:schemeClr val="tx1"/>
              </a:solidFill>
              <a:latin typeface="Calibri" panose="020F0502020204030204" pitchFamily="34" charset="0"/>
            </a:endParaRPr>
          </a:p>
          <a:p>
            <a:pPr algn="just">
              <a:spcAft>
                <a:spcPts val="1200"/>
              </a:spcAft>
            </a:pPr>
            <a:endParaRPr lang="es-CL"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30</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lstStyle/>
          <a:p>
            <a:r>
              <a:rPr lang="es-ES" sz="2000" dirty="0">
                <a:solidFill>
                  <a:schemeClr val="tx1"/>
                </a:solidFill>
                <a:latin typeface="Calibri" pitchFamily="34" charset="0"/>
                <a:cs typeface="Calibri" pitchFamily="34" charset="0"/>
              </a:rPr>
              <a:t>Para trabajar y dar seguimiento a las CM T y los compromisos pendientes, debe ingresar en el </a:t>
            </a:r>
            <a:r>
              <a:rPr lang="es-ES" sz="20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pestaña “Inspección de la Obra” </a:t>
            </a:r>
            <a:r>
              <a:rPr lang="es-ES" sz="2000" b="1" i="1" dirty="0">
                <a:solidFill>
                  <a:schemeClr val="tx1"/>
                </a:solidFill>
                <a:effectLst>
                  <a:outerShdw blurRad="38100" dist="38100" dir="2700000" algn="tl">
                    <a:srgbClr val="000000">
                      <a:alpha val="43137"/>
                    </a:srgbClr>
                  </a:outerShdw>
                </a:effectLst>
                <a:latin typeface="Calibri" pitchFamily="34" charset="0"/>
                <a:cs typeface="Calibri" pitchFamily="34" charset="0"/>
              </a:rPr>
              <a:t>“Contratos y CM T” </a:t>
            </a:r>
            <a:r>
              <a:rPr lang="es-ES" sz="2000" dirty="0">
                <a:solidFill>
                  <a:schemeClr val="tx1"/>
                </a:solidFill>
                <a:latin typeface="Calibri" pitchFamily="34" charset="0"/>
                <a:cs typeface="Calibri" pitchFamily="34" charset="0"/>
              </a:rPr>
              <a:t>para, luego cumplir la condición mínima el contrato y/o al integrante  asociado, esta página también permite ingresar un nuevo contrato</a:t>
            </a:r>
            <a:r>
              <a:rPr lang="es-ES" sz="2000" dirty="0" smtClean="0">
                <a:solidFill>
                  <a:schemeClr val="tx1"/>
                </a:solidFill>
                <a:latin typeface="Calibri" pitchFamily="34" charset="0"/>
                <a:cs typeface="Calibri" pitchFamily="34" charset="0"/>
              </a:rPr>
              <a:t/>
            </a:r>
            <a:br>
              <a:rPr lang="es-ES" sz="2000" dirty="0" smtClean="0">
                <a:solidFill>
                  <a:schemeClr val="tx1"/>
                </a:solidFill>
                <a:latin typeface="Calibri" pitchFamily="34" charset="0"/>
                <a:cs typeface="Calibri" pitchFamily="34" charset="0"/>
              </a:rPr>
            </a:br>
            <a:endParaRPr lang="es-ES" sz="2000" dirty="0">
              <a:solidFill>
                <a:schemeClr val="tx1"/>
              </a:solidFill>
              <a:latin typeface="Calibri" pitchFamily="34" charset="0"/>
              <a:cs typeface="Calibri" pitchFamily="34" charset="0"/>
            </a:endParaRPr>
          </a:p>
        </p:txBody>
      </p:sp>
      <p:pic>
        <p:nvPicPr>
          <p:cNvPr id="7" name="7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2911" y="1788046"/>
            <a:ext cx="7276191" cy="39057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428604"/>
            <a:ext cx="8164513" cy="1071570"/>
          </a:xfrm>
        </p:spPr>
        <p:txBody>
          <a:bodyPr/>
          <a:lstStyle/>
          <a:p>
            <a:r>
              <a:rPr lang="es-CL" sz="1800" dirty="0" smtClean="0">
                <a:solidFill>
                  <a:schemeClr val="tx1"/>
                </a:solidFill>
                <a:latin typeface="Calibri" pitchFamily="34" charset="0"/>
                <a:cs typeface="Calibri" pitchFamily="34" charset="0"/>
              </a:rPr>
              <a:t>Para revisar el avance en el cumplimiento de las cm, se debe dar un clic en “Imprimir Monitoreo y Revisión de CM, donde se despegará una sabana con la información registrada.</a:t>
            </a:r>
            <a:endParaRPr lang="es-CL" sz="18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31</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357158" y="2000240"/>
            <a:ext cx="8177213" cy="1754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32</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 name="Picture 3"/>
          <p:cNvPicPr>
            <a:picLocks noGrp="1" noChangeAspect="1" noChangeArrowheads="1"/>
          </p:cNvPicPr>
          <p:nvPr>
            <p:ph idx="1"/>
          </p:nvPr>
        </p:nvPicPr>
        <p:blipFill>
          <a:blip r:embed="rId2"/>
          <a:srcRect/>
          <a:stretch>
            <a:fillRect/>
          </a:stretch>
        </p:blipFill>
        <p:spPr bwMode="auto">
          <a:xfrm>
            <a:off x="500034" y="1071546"/>
            <a:ext cx="8177213" cy="42706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Activación de Bono de Protección:</a:t>
            </a:r>
            <a:r>
              <a:rPr lang="es-CL" sz="1800" dirty="0" smtClean="0">
                <a:solidFill>
                  <a:schemeClr val="tx1"/>
                </a:solidFill>
                <a:latin typeface="Calibri" pitchFamily="34" charset="0"/>
                <a:cs typeface="Calibri" pitchFamily="34" charset="0"/>
              </a:rPr>
              <a:t/>
            </a:r>
            <a:br>
              <a:rPr lang="es-CL" sz="1800" dirty="0" smtClean="0">
                <a:solidFill>
                  <a:schemeClr val="tx1"/>
                </a:solidFill>
                <a:latin typeface="Calibri" pitchFamily="34" charset="0"/>
                <a:cs typeface="Calibri" pitchFamily="34" charset="0"/>
              </a:rPr>
            </a:br>
            <a:r>
              <a:rPr lang="es-CL" sz="1800" dirty="0" smtClean="0">
                <a:solidFill>
                  <a:schemeClr val="tx1"/>
                </a:solidFill>
                <a:latin typeface="Calibri" pitchFamily="34" charset="0"/>
                <a:cs typeface="Calibri" pitchFamily="34" charset="0"/>
              </a:rPr>
              <a:t>una vez ingresada la primera dimensión se habilita la pestaña par activar el Bono de Protección, por lo que se debe dar un clic en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“Bono”, </a:t>
            </a:r>
            <a:r>
              <a:rPr lang="es-CL" sz="1800" dirty="0" smtClean="0">
                <a:solidFill>
                  <a:schemeClr val="tx1"/>
                </a:solidFill>
                <a:latin typeface="Calibri" pitchFamily="34" charset="0"/>
                <a:cs typeface="Calibri" pitchFamily="34" charset="0"/>
              </a:rPr>
              <a:t>luego en la opción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“Activar Bono”,  </a:t>
            </a:r>
            <a:r>
              <a:rPr lang="es-CL" sz="1800" dirty="0" smtClean="0">
                <a:solidFill>
                  <a:schemeClr val="tx1"/>
                </a:solidFill>
                <a:latin typeface="Calibri" pitchFamily="34" charset="0"/>
                <a:cs typeface="Calibri" pitchFamily="34" charset="0"/>
              </a:rPr>
              <a:t>seleccionar al beneficiario de la lista desplegable.</a:t>
            </a:r>
            <a:endParaRPr lang="es-CL" sz="18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33</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642910" y="1500174"/>
            <a:ext cx="7519574"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357166"/>
            <a:ext cx="8164513" cy="938234"/>
          </a:xfrm>
        </p:spPr>
        <p:txBody>
          <a:bodyPr/>
          <a:lstStyle/>
          <a:p>
            <a:r>
              <a:rPr lang="es-CL" sz="1800" dirty="0" smtClean="0">
                <a:solidFill>
                  <a:schemeClr val="tx1"/>
                </a:solidFill>
                <a:latin typeface="Calibri" pitchFamily="34" charset="0"/>
                <a:cs typeface="Calibri" pitchFamily="34" charset="0"/>
              </a:rPr>
              <a:t>Una vez seleccionada  al beneficiario se debe confirmar sus datos  y dar un clic en continuar. Para visualizar los bonos emitidos debe dar un clic en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“Panel Bono”</a:t>
            </a:r>
            <a:endParaRPr lang="es-CL" sz="1800"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34</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147" name="Picture 3"/>
          <p:cNvPicPr>
            <a:picLocks noChangeAspect="1" noChangeArrowheads="1"/>
          </p:cNvPicPr>
          <p:nvPr/>
        </p:nvPicPr>
        <p:blipFill>
          <a:blip r:embed="rId2"/>
          <a:srcRect/>
          <a:stretch>
            <a:fillRect/>
          </a:stretch>
        </p:blipFill>
        <p:spPr bwMode="auto">
          <a:xfrm>
            <a:off x="4214810" y="1571612"/>
            <a:ext cx="4509912" cy="4714908"/>
          </a:xfrm>
          <a:prstGeom prst="rect">
            <a:avLst/>
          </a:prstGeom>
          <a:ln>
            <a:noFill/>
          </a:ln>
          <a:effectLst>
            <a:outerShdw blurRad="292100" dist="139700" dir="2700000" algn="tl" rotWithShape="0">
              <a:srgbClr val="333333">
                <a:alpha val="65000"/>
              </a:srgbClr>
            </a:outerShdw>
          </a:effectLst>
        </p:spPr>
      </p:pic>
      <p:pic>
        <p:nvPicPr>
          <p:cNvPr id="6148" name="Picture 4"/>
          <p:cNvPicPr>
            <a:picLocks noGrp="1" noChangeAspect="1" noChangeArrowheads="1"/>
          </p:cNvPicPr>
          <p:nvPr>
            <p:ph idx="1"/>
          </p:nvPr>
        </p:nvPicPr>
        <p:blipFill>
          <a:blip r:embed="rId3"/>
          <a:srcRect/>
          <a:stretch>
            <a:fillRect/>
          </a:stretch>
        </p:blipFill>
        <p:spPr bwMode="auto">
          <a:xfrm>
            <a:off x="214282" y="1071546"/>
            <a:ext cx="3609975"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Fase de Seguimiento:</a:t>
            </a:r>
            <a:r>
              <a:rPr lang="es-CL" sz="1800" dirty="0" smtClean="0">
                <a:solidFill>
                  <a:schemeClr val="tx1"/>
                </a:solidFill>
                <a:latin typeface="Calibri" pitchFamily="34" charset="0"/>
                <a:cs typeface="Calibri" pitchFamily="34" charset="0"/>
              </a:rPr>
              <a:t/>
            </a:r>
            <a:br>
              <a:rPr lang="es-CL" sz="1800" dirty="0" smtClean="0">
                <a:solidFill>
                  <a:schemeClr val="tx1"/>
                </a:solidFill>
                <a:latin typeface="Calibri" pitchFamily="34" charset="0"/>
                <a:cs typeface="Calibri" pitchFamily="34" charset="0"/>
              </a:rPr>
            </a:br>
            <a:r>
              <a:rPr lang="es-CL" sz="1800" dirty="0" smtClean="0">
                <a:solidFill>
                  <a:schemeClr val="tx1"/>
                </a:solidFill>
                <a:latin typeface="Calibri" pitchFamily="34" charset="0"/>
                <a:cs typeface="Calibri" pitchFamily="34" charset="0"/>
              </a:rPr>
              <a:t>Una  vez trabajadas las siete dimensiones y sin condiciones mínimas a trabajar, se puede ingresar el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“Contrato Final”, </a:t>
            </a:r>
            <a:r>
              <a:rPr lang="es-CL" sz="1800" dirty="0" smtClean="0">
                <a:solidFill>
                  <a:schemeClr val="tx1"/>
                </a:solidFill>
                <a:latin typeface="Calibri" pitchFamily="34" charset="0"/>
                <a:cs typeface="Calibri" pitchFamily="34" charset="0"/>
              </a:rPr>
              <a:t>que corresponde al inicio de la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Fase de Seguimiento. </a:t>
            </a:r>
            <a:r>
              <a:rPr lang="es-CL" sz="1800" dirty="0" smtClean="0">
                <a:solidFill>
                  <a:schemeClr val="tx1"/>
                </a:solidFill>
                <a:latin typeface="Calibri" pitchFamily="34" charset="0"/>
                <a:cs typeface="Calibri" pitchFamily="34" charset="0"/>
              </a:rPr>
              <a:t>Para ingresar la información se debe dar un clic en Contrato Final y se desplegará un cuadro con  tres cajones para ingresar las clausulas o compromisos de la sesión, es posible agregar clausulas  si lo requiere.</a:t>
            </a:r>
            <a:endParaRPr lang="es-CL" sz="18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35</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857356" y="2071678"/>
            <a:ext cx="5361787"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800" dirty="0" smtClean="0">
                <a:solidFill>
                  <a:schemeClr val="tx1"/>
                </a:solidFill>
                <a:latin typeface="Calibri" pitchFamily="34" charset="0"/>
                <a:cs typeface="Calibri" pitchFamily="34" charset="0"/>
              </a:rPr>
              <a:t>Una vez ingresado el contrato final al sistema, se habilitará la pestaña</a:t>
            </a:r>
            <a:br>
              <a:rPr lang="es-CL" sz="1800" dirty="0" smtClean="0">
                <a:solidFill>
                  <a:schemeClr val="tx1"/>
                </a:solidFill>
                <a:latin typeface="Calibri" pitchFamily="34" charset="0"/>
                <a:cs typeface="Calibri" pitchFamily="34" charset="0"/>
              </a:rPr>
            </a:b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“calendarización de los seguimientos”, </a:t>
            </a:r>
            <a:r>
              <a:rPr lang="es-CL" sz="1800" dirty="0" smtClean="0">
                <a:solidFill>
                  <a:schemeClr val="tx1"/>
                </a:solidFill>
                <a:latin typeface="Calibri" pitchFamily="34" charset="0"/>
                <a:cs typeface="Calibri" pitchFamily="34" charset="0"/>
              </a:rPr>
              <a:t>debe dar un clic en ésta para que se  desplieguen los seguimientos. Estos pueden ser entre uno y siete, de acuerdo a los meses de intervención que lleva la familia.</a:t>
            </a:r>
            <a:endParaRPr lang="es-CL" sz="18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36</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8195" name="Picture 3"/>
          <p:cNvPicPr>
            <a:picLocks noGrp="1" noChangeAspect="1" noChangeArrowheads="1"/>
          </p:cNvPicPr>
          <p:nvPr>
            <p:ph idx="1"/>
          </p:nvPr>
        </p:nvPicPr>
        <p:blipFill>
          <a:blip r:embed="rId2"/>
          <a:srcRect/>
          <a:stretch>
            <a:fillRect/>
          </a:stretch>
        </p:blipFill>
        <p:spPr bwMode="auto">
          <a:xfrm>
            <a:off x="357158" y="1571612"/>
            <a:ext cx="8177213" cy="39965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800" dirty="0" smtClean="0">
                <a:solidFill>
                  <a:schemeClr val="tx1"/>
                </a:solidFill>
                <a:latin typeface="Calibri" pitchFamily="34" charset="0"/>
                <a:cs typeface="Calibri" pitchFamily="34" charset="0"/>
              </a:rPr>
              <a:t>Para ingresar los seguimientos a las cláusulas del Contrato Final debe dar un clic en</a:t>
            </a:r>
            <a:br>
              <a:rPr lang="es-CL" sz="1800" dirty="0" smtClean="0">
                <a:solidFill>
                  <a:schemeClr val="tx1"/>
                </a:solidFill>
                <a:latin typeface="Calibri" pitchFamily="34" charset="0"/>
                <a:cs typeface="Calibri" pitchFamily="34" charset="0"/>
              </a:rPr>
            </a:br>
            <a:r>
              <a:rPr lang="es-CL" sz="1800" dirty="0" smtClean="0">
                <a:solidFill>
                  <a:schemeClr val="tx1"/>
                </a:solidFill>
                <a:latin typeface="Calibri" pitchFamily="34" charset="0"/>
                <a:cs typeface="Calibri" pitchFamily="34" charset="0"/>
              </a:rPr>
              <a:t>la pestaña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“Seguimientos </a:t>
            </a:r>
            <a:r>
              <a:rPr lang="es-CL" sz="1800" dirty="0" smtClean="0">
                <a:solidFill>
                  <a:schemeClr val="tx1"/>
                </a:solidFill>
                <a:latin typeface="Calibri" pitchFamily="34" charset="0"/>
                <a:cs typeface="Calibri" pitchFamily="34" charset="0"/>
              </a:rPr>
              <a:t>y se desplegará el compromiso o clausula correspondiente, es aquí donde podrá ingresar el estado del compromiso, registrar observaciones e ingresar la fecha </a:t>
            </a:r>
            <a:r>
              <a:rPr lang="es-CL" sz="2000" dirty="0" smtClean="0">
                <a:solidFill>
                  <a:schemeClr val="tx1"/>
                </a:solidFill>
                <a:latin typeface="Calibri" pitchFamily="34" charset="0"/>
                <a:cs typeface="Calibri" pitchFamily="34" charset="0"/>
              </a:rPr>
              <a:t>de </a:t>
            </a:r>
            <a:r>
              <a:rPr lang="es-CL" sz="1800" dirty="0" smtClean="0">
                <a:solidFill>
                  <a:schemeClr val="tx1"/>
                </a:solidFill>
                <a:latin typeface="Calibri" pitchFamily="34" charset="0"/>
                <a:cs typeface="Calibri" pitchFamily="34" charset="0"/>
              </a:rPr>
              <a:t>la Sesión</a:t>
            </a:r>
            <a:r>
              <a:rPr lang="es-CL" dirty="0" smtClean="0">
                <a:solidFill>
                  <a:schemeClr val="tx1"/>
                </a:solidFill>
                <a:latin typeface="Calibri" pitchFamily="34" charset="0"/>
                <a:cs typeface="Calibri" pitchFamily="34" charset="0"/>
              </a:rPr>
              <a:t>.</a:t>
            </a:r>
            <a:endParaRPr lang="es-CL"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37</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500034" y="1714488"/>
            <a:ext cx="7965693"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2205030"/>
          </a:xfrm>
        </p:spPr>
        <p:txBody>
          <a:bodyPr/>
          <a:lstStyle/>
          <a:p>
            <a:r>
              <a:rPr lang="es-CL" sz="20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Fase de Cierre:</a:t>
            </a:r>
            <a:r>
              <a:rPr lang="es-CL" sz="2000" dirty="0" smtClean="0">
                <a:solidFill>
                  <a:schemeClr val="tx1"/>
                </a:solidFill>
                <a:latin typeface="Calibri" pitchFamily="34" charset="0"/>
                <a:cs typeface="Calibri" pitchFamily="34" charset="0"/>
              </a:rPr>
              <a:t/>
            </a:r>
            <a:br>
              <a:rPr lang="es-CL" sz="2000" dirty="0" smtClean="0">
                <a:solidFill>
                  <a:schemeClr val="tx1"/>
                </a:solidFill>
                <a:latin typeface="Calibri" pitchFamily="34" charset="0"/>
                <a:cs typeface="Calibri" pitchFamily="34" charset="0"/>
              </a:rPr>
            </a:br>
            <a:r>
              <a:rPr lang="es-CL" sz="2000" dirty="0" smtClean="0">
                <a:solidFill>
                  <a:schemeClr val="tx1"/>
                </a:solidFill>
                <a:latin typeface="Calibri" pitchFamily="34" charset="0"/>
                <a:cs typeface="Calibri" pitchFamily="34" charset="0"/>
              </a:rPr>
              <a:t>Una vez terminado los seguimiento ya cumplido los me 24 mese e intervención se debe realizar el cierre de la intervención en el programa para esto, se debe completar la información de la ultima sesión en la </a:t>
            </a:r>
            <a:r>
              <a:rPr lang="es-CL" sz="20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“Ficha Final</a:t>
            </a:r>
            <a:r>
              <a:rPr lang="es-CL" sz="20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s-CL" sz="2000" dirty="0" smtClean="0">
                <a:solidFill>
                  <a:schemeClr val="tx1"/>
                </a:solidFill>
                <a:latin typeface="Calibri" pitchFamily="34" charset="0"/>
                <a:cs typeface="Calibri" pitchFamily="34" charset="0"/>
              </a:rPr>
              <a:t>, que corresponde a la revisión y actualización del estado de la familia y las Dimensiones trabajada al momento de egresar del Programa. </a:t>
            </a:r>
            <a:br>
              <a:rPr lang="es-CL" sz="2000" dirty="0" smtClean="0">
                <a:solidFill>
                  <a:schemeClr val="tx1"/>
                </a:solidFill>
                <a:latin typeface="Calibri" pitchFamily="34" charset="0"/>
                <a:cs typeface="Calibri" pitchFamily="34" charset="0"/>
              </a:rPr>
            </a:br>
            <a:r>
              <a:rPr lang="es-CL" sz="2000" dirty="0" smtClean="0">
                <a:solidFill>
                  <a:schemeClr val="tx1"/>
                </a:solidFill>
                <a:latin typeface="Calibri" pitchFamily="34" charset="0"/>
                <a:cs typeface="Calibri" pitchFamily="34" charset="0"/>
              </a:rPr>
              <a:t/>
            </a:r>
            <a:br>
              <a:rPr lang="es-CL" sz="2000" dirty="0" smtClean="0">
                <a:solidFill>
                  <a:schemeClr val="tx1"/>
                </a:solidFill>
                <a:latin typeface="Calibri" pitchFamily="34" charset="0"/>
                <a:cs typeface="Calibri" pitchFamily="34" charset="0"/>
              </a:rPr>
            </a:br>
            <a:endParaRPr lang="es-CL" sz="2000" dirty="0">
              <a:solidFill>
                <a:schemeClr val="tx1"/>
              </a:solidFill>
              <a:latin typeface="Calibri" pitchFamily="34" charset="0"/>
              <a:cs typeface="Calibri" pitchFamily="34" charset="0"/>
            </a:endParaRPr>
          </a:p>
        </p:txBody>
      </p:sp>
      <p:sp>
        <p:nvSpPr>
          <p:cNvPr id="3" name="2 Marcador de contenido"/>
          <p:cNvSpPr>
            <a:spLocks noGrp="1"/>
          </p:cNvSpPr>
          <p:nvPr>
            <p:ph idx="1"/>
          </p:nvPr>
        </p:nvSpPr>
        <p:spPr>
          <a:xfrm>
            <a:off x="152400" y="2500306"/>
            <a:ext cx="8177213" cy="3503618"/>
          </a:xfrm>
        </p:spPr>
        <p:txBody>
          <a:bodyPr/>
          <a:lstStyle/>
          <a:p>
            <a:r>
              <a:rPr lang="es-CL" dirty="0" smtClean="0">
                <a:solidFill>
                  <a:schemeClr val="tx1"/>
                </a:solidFill>
                <a:latin typeface="Calibri" pitchFamily="34" charset="0"/>
                <a:cs typeface="Calibri" pitchFamily="34" charset="0"/>
              </a:rPr>
              <a:t>Para que se habilite la Ficha Final en el sistema se deben cumplir los siguientes requisitos:</a:t>
            </a:r>
          </a:p>
          <a:p>
            <a:r>
              <a:rPr lang="es-CL" dirty="0" smtClean="0">
                <a:solidFill>
                  <a:schemeClr val="tx1"/>
                </a:solidFill>
                <a:latin typeface="Calibri" pitchFamily="34" charset="0"/>
                <a:cs typeface="Calibri" pitchFamily="34" charset="0"/>
              </a:rPr>
              <a:t> </a:t>
            </a:r>
            <a:r>
              <a:rPr lang="es-CL" b="1" dirty="0" smtClean="0">
                <a:solidFill>
                  <a:schemeClr val="tx1"/>
                </a:solidFill>
                <a:latin typeface="Calibri" pitchFamily="34" charset="0"/>
                <a:cs typeface="Calibri" pitchFamily="34" charset="0"/>
              </a:rPr>
              <a:t>24 meses de intervención</a:t>
            </a:r>
          </a:p>
          <a:p>
            <a:r>
              <a:rPr lang="es-CL" b="1" dirty="0" smtClean="0">
                <a:solidFill>
                  <a:schemeClr val="tx1"/>
                </a:solidFill>
                <a:latin typeface="Calibri" pitchFamily="34" charset="0"/>
                <a:cs typeface="Calibri" pitchFamily="34" charset="0"/>
              </a:rPr>
              <a:t> 7 dimensiones trabajadas</a:t>
            </a:r>
          </a:p>
          <a:p>
            <a:r>
              <a:rPr lang="es-CL" b="1" dirty="0" smtClean="0">
                <a:solidFill>
                  <a:schemeClr val="tx1"/>
                </a:solidFill>
                <a:latin typeface="Calibri" pitchFamily="34" charset="0"/>
                <a:cs typeface="Calibri" pitchFamily="34" charset="0"/>
              </a:rPr>
              <a:t> Emisiones de bono registradas</a:t>
            </a:r>
          </a:p>
          <a:p>
            <a:r>
              <a:rPr lang="es-CL" dirty="0" smtClean="0">
                <a:solidFill>
                  <a:schemeClr val="tx1"/>
                </a:solidFill>
                <a:latin typeface="Calibri" pitchFamily="34" charset="0"/>
                <a:cs typeface="Calibri" pitchFamily="34" charset="0"/>
              </a:rPr>
              <a:t>en el caso que la familia no cuente con los requisitos necesarios se visualizará un mensaje indicando los antecedentes que faltan para que se despliegue la ficha en el sistema.</a:t>
            </a:r>
            <a:endParaRPr lang="es-CL"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38</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1800" dirty="0" smtClean="0">
                <a:solidFill>
                  <a:schemeClr val="tx1"/>
                </a:solidFill>
                <a:latin typeface="Calibri" pitchFamily="34" charset="0"/>
                <a:cs typeface="Calibri" pitchFamily="34" charset="0"/>
              </a:rPr>
              <a:t>Para ingresar información, se debe dar un clic en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“Ficha Final”, </a:t>
            </a:r>
            <a:r>
              <a:rPr lang="es-CL" sz="1800" dirty="0" smtClean="0">
                <a:solidFill>
                  <a:schemeClr val="tx1"/>
                </a:solidFill>
                <a:latin typeface="Calibri" pitchFamily="34" charset="0"/>
                <a:cs typeface="Calibri" pitchFamily="34" charset="0"/>
              </a:rPr>
              <a:t>Imprimir Ficha Final para realizar la Sesión y una vez actualizados lo antecedentes con la familia, se debe ir registrando en cada una de las secciones dando un clic en su nombre para que se despliegue la opción de registro de información.</a:t>
            </a:r>
            <a:endParaRPr lang="es-CL" sz="18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39</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285720" y="1857364"/>
            <a:ext cx="8177213" cy="42301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756320"/>
          </a:xfrm>
        </p:spPr>
        <p:txBody>
          <a:bodyPr/>
          <a:lstStyle/>
          <a:p>
            <a:endParaRPr lang="es-CL" sz="2800" dirty="0"/>
          </a:p>
        </p:txBody>
      </p:sp>
      <p:sp>
        <p:nvSpPr>
          <p:cNvPr id="3" name="2 Marcador de contenido"/>
          <p:cNvSpPr>
            <a:spLocks noGrp="1"/>
          </p:cNvSpPr>
          <p:nvPr>
            <p:ph idx="1"/>
          </p:nvPr>
        </p:nvSpPr>
        <p:spPr>
          <a:xfrm>
            <a:off x="152400" y="620688"/>
            <a:ext cx="8308032" cy="5383237"/>
          </a:xfrm>
        </p:spPr>
        <p:txBody>
          <a:bodyPr/>
          <a:lstStyle/>
          <a:p>
            <a:pPr lvl="0">
              <a:buFont typeface="Wingdings" panose="05000000000000000000" pitchFamily="2" charset="2"/>
              <a:buChar char="ü"/>
            </a:pPr>
            <a:r>
              <a:rPr lang="es-ES" sz="2800" dirty="0">
                <a:solidFill>
                  <a:schemeClr val="tx1"/>
                </a:solidFill>
                <a:latin typeface="Calibri" panose="020F0502020204030204" pitchFamily="34" charset="0"/>
              </a:rPr>
              <a:t>Tránsito entrante</a:t>
            </a:r>
            <a:endParaRPr lang="es-CL" sz="2800" dirty="0">
              <a:solidFill>
                <a:schemeClr val="tx1"/>
              </a:solidFill>
              <a:latin typeface="Calibri" panose="020F0502020204030204" pitchFamily="34" charset="0"/>
            </a:endParaRPr>
          </a:p>
          <a:p>
            <a:pPr>
              <a:buFont typeface="Wingdings" panose="05000000000000000000" pitchFamily="2" charset="2"/>
              <a:buChar char="ü"/>
            </a:pPr>
            <a:r>
              <a:rPr lang="es-ES" sz="2800" dirty="0">
                <a:solidFill>
                  <a:schemeClr val="tx1"/>
                </a:solidFill>
                <a:latin typeface="Calibri" panose="020F0502020204030204" pitchFamily="34" charset="0"/>
              </a:rPr>
              <a:t>Transito saliente</a:t>
            </a:r>
            <a:endParaRPr lang="es-CL" sz="2800" dirty="0">
              <a:solidFill>
                <a:schemeClr val="tx1"/>
              </a:solidFill>
              <a:latin typeface="Calibri" panose="020F0502020204030204" pitchFamily="34" charset="0"/>
            </a:endParaRPr>
          </a:p>
          <a:p>
            <a:pPr lvl="0">
              <a:buFont typeface="Wingdings" panose="05000000000000000000" pitchFamily="2" charset="2"/>
              <a:buChar char="ü"/>
            </a:pPr>
            <a:r>
              <a:rPr lang="es-ES" sz="2800" dirty="0">
                <a:solidFill>
                  <a:schemeClr val="tx1"/>
                </a:solidFill>
                <a:latin typeface="Calibri" panose="020F0502020204030204" pitchFamily="34" charset="0"/>
              </a:rPr>
              <a:t>Reasignar Familias</a:t>
            </a:r>
            <a:endParaRPr lang="es-CL" sz="2800" dirty="0">
              <a:solidFill>
                <a:schemeClr val="tx1"/>
              </a:solidFill>
              <a:latin typeface="Calibri" panose="020F0502020204030204" pitchFamily="34" charset="0"/>
            </a:endParaRPr>
          </a:p>
          <a:p>
            <a:pPr lvl="0">
              <a:buFont typeface="Wingdings" panose="05000000000000000000" pitchFamily="2" charset="2"/>
              <a:buChar char="ü"/>
            </a:pPr>
            <a:r>
              <a:rPr lang="es-ES" sz="2800" dirty="0">
                <a:solidFill>
                  <a:schemeClr val="tx1"/>
                </a:solidFill>
                <a:latin typeface="Calibri" panose="020F0502020204030204" pitchFamily="34" charset="0"/>
              </a:rPr>
              <a:t>Visualización de familias con egreso pendiente</a:t>
            </a:r>
            <a:endParaRPr lang="es-CL" sz="2800" dirty="0">
              <a:solidFill>
                <a:schemeClr val="tx1"/>
              </a:solidFill>
              <a:latin typeface="Calibri" panose="020F0502020204030204" pitchFamily="34" charset="0"/>
            </a:endParaRPr>
          </a:p>
          <a:p>
            <a:pPr lvl="0">
              <a:buFont typeface="Wingdings" panose="05000000000000000000" pitchFamily="2" charset="2"/>
              <a:buChar char="ü"/>
            </a:pPr>
            <a:r>
              <a:rPr lang="es-ES" sz="2800" dirty="0">
                <a:solidFill>
                  <a:schemeClr val="tx1"/>
                </a:solidFill>
                <a:latin typeface="Calibri" panose="020F0502020204030204" pitchFamily="34" charset="0"/>
              </a:rPr>
              <a:t>Visualización  de familias con registro de última visita hace más de tres </a:t>
            </a:r>
            <a:r>
              <a:rPr lang="es-ES" sz="2800" dirty="0" smtClean="0">
                <a:solidFill>
                  <a:schemeClr val="tx1"/>
                </a:solidFill>
                <a:latin typeface="Calibri" panose="020F0502020204030204" pitchFamily="34" charset="0"/>
              </a:rPr>
              <a:t>meses.</a:t>
            </a:r>
          </a:p>
          <a:p>
            <a:pPr lvl="0">
              <a:buFont typeface="Wingdings" panose="05000000000000000000" pitchFamily="2" charset="2"/>
              <a:buChar char="ü"/>
            </a:pPr>
            <a:endParaRPr lang="es-ES" sz="2800" dirty="0">
              <a:solidFill>
                <a:schemeClr val="tx1"/>
              </a:solidFill>
              <a:latin typeface="Calibri" panose="020F0502020204030204" pitchFamily="34" charset="0"/>
            </a:endParaRPr>
          </a:p>
          <a:p>
            <a:pPr algn="just">
              <a:buFont typeface="Wingdings" panose="05000000000000000000" pitchFamily="2" charset="2"/>
              <a:buChar char="Ø"/>
            </a:pPr>
            <a:r>
              <a:rPr lang="es-CL" sz="2800" dirty="0">
                <a:solidFill>
                  <a:schemeClr val="tx1"/>
                </a:solidFill>
                <a:latin typeface="Calibri" panose="020F0502020204030204" pitchFamily="34" charset="0"/>
              </a:rPr>
              <a:t>En el caso de los perfiles de Encargados Zonales, Encargados Regionales y Apoyos Provinciales, el sistema les permite monitorear a las unidades de intervención, tanto </a:t>
            </a:r>
            <a:r>
              <a:rPr lang="es-CL" sz="2800" dirty="0" smtClean="0">
                <a:solidFill>
                  <a:schemeClr val="tx1"/>
                </a:solidFill>
                <a:latin typeface="Calibri" panose="020F0502020204030204" pitchFamily="34" charset="0"/>
              </a:rPr>
              <a:t>al </a:t>
            </a:r>
            <a:r>
              <a:rPr lang="es-CL" sz="2800" dirty="0">
                <a:solidFill>
                  <a:schemeClr val="tx1"/>
                </a:solidFill>
                <a:latin typeface="Calibri" panose="020F0502020204030204" pitchFamily="34" charset="0"/>
              </a:rPr>
              <a:t>perfil de los JUA como de los Asesores Familiares. </a:t>
            </a:r>
          </a:p>
          <a:p>
            <a:pPr lvl="0">
              <a:buFont typeface="Wingdings" panose="05000000000000000000" pitchFamily="2" charset="2"/>
              <a:buChar char="ü"/>
            </a:pPr>
            <a:endParaRPr lang="es-CL" sz="2800" dirty="0">
              <a:solidFill>
                <a:schemeClr val="tx1"/>
              </a:solidFill>
              <a:latin typeface="Calibri" panose="020F0502020204030204" pitchFamily="34" charset="0"/>
            </a:endParaRPr>
          </a:p>
          <a:p>
            <a:endParaRPr lang="es-CL" sz="2800" dirty="0">
              <a:solidFill>
                <a:schemeClr val="tx1"/>
              </a:solidFill>
              <a:latin typeface="Calibri" panose="020F0502020204030204" pitchFamily="34" charset="0"/>
            </a:endParaRPr>
          </a:p>
          <a:p>
            <a:pPr algn="just">
              <a:defRPr/>
            </a:pPr>
            <a:endParaRPr lang="es-CL" sz="2800" dirty="0"/>
          </a:p>
        </p:txBody>
      </p:sp>
    </p:spTree>
    <p:extLst>
      <p:ext uri="{BB962C8B-B14F-4D97-AF65-F5344CB8AC3E}">
        <p14:creationId xmlns:p14="http://schemas.microsoft.com/office/powerpoint/2010/main" val="29729409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ctr"/>
            <a:r>
              <a:rPr lang="es-CL"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Información General</a:t>
            </a:r>
            <a:endParaRPr lang="es-CL"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7 Marcador de contenido"/>
          <p:cNvSpPr>
            <a:spLocks noGrp="1"/>
          </p:cNvSpPr>
          <p:nvPr>
            <p:ph sz="half" idx="2"/>
          </p:nvPr>
        </p:nvSpPr>
        <p:spPr/>
        <p:txBody>
          <a:bodyPr/>
          <a:lstStyle/>
          <a:p>
            <a:endParaRPr lang="es-CL"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40</a:t>
            </a:fld>
            <a:endParaRPr lang="en-US" dirty="0"/>
          </a:p>
        </p:txBody>
      </p:sp>
      <p:pic>
        <p:nvPicPr>
          <p:cNvPr id="11266" name="Picture 2"/>
          <p:cNvPicPr>
            <a:picLocks noGrp="1" noChangeAspect="1" noChangeArrowheads="1"/>
          </p:cNvPicPr>
          <p:nvPr>
            <p:ph sz="half" idx="1"/>
          </p:nvPr>
        </p:nvPicPr>
        <p:blipFill>
          <a:blip r:embed="rId2"/>
          <a:srcRect/>
          <a:stretch>
            <a:fillRect/>
          </a:stretch>
        </p:blipFill>
        <p:spPr bwMode="auto">
          <a:xfrm>
            <a:off x="1000100" y="1500174"/>
            <a:ext cx="7071882" cy="40005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500042"/>
            <a:ext cx="8164513" cy="795358"/>
          </a:xfrm>
        </p:spPr>
        <p:txBody>
          <a:bodyPr/>
          <a:lstStyle/>
          <a:p>
            <a:pPr algn="ctr"/>
            <a:r>
              <a:rPr lang="es-CL"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Integrantes de la Familia</a:t>
            </a:r>
            <a:endParaRPr lang="es-CL"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41</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1428728" y="1000108"/>
            <a:ext cx="6019784"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642918"/>
            <a:ext cx="8164513" cy="652482"/>
          </a:xfrm>
        </p:spPr>
        <p:txBody>
          <a:bodyPr/>
          <a:lstStyle/>
          <a:p>
            <a:pPr algn="ctr"/>
            <a:r>
              <a:rPr lang="es-CL" b="1" i="1" dirty="0" smtClean="0">
                <a:solidFill>
                  <a:schemeClr val="tx1"/>
                </a:solidFill>
                <a:effectLst>
                  <a:outerShdw blurRad="38100" dist="38100" dir="2700000" algn="tl">
                    <a:srgbClr val="000000">
                      <a:alpha val="43137"/>
                    </a:srgbClr>
                  </a:outerShdw>
                </a:effectLst>
              </a:rPr>
              <a:t>Ficha de Protección Social</a:t>
            </a:r>
            <a:endParaRPr lang="es-CL" b="1" i="1" dirty="0">
              <a:solidFill>
                <a:schemeClr val="tx1"/>
              </a:solidFill>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42</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 name="Picture 3"/>
          <p:cNvPicPr>
            <a:picLocks noGrp="1" noChangeAspect="1" noChangeArrowheads="1"/>
          </p:cNvPicPr>
          <p:nvPr>
            <p:ph idx="1"/>
          </p:nvPr>
        </p:nvPicPr>
        <p:blipFill>
          <a:blip r:embed="rId2"/>
          <a:srcRect/>
          <a:stretch>
            <a:fillRect/>
          </a:stretch>
        </p:blipFill>
        <p:spPr bwMode="auto">
          <a:xfrm>
            <a:off x="428596" y="1928802"/>
            <a:ext cx="8177213" cy="248488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571480"/>
            <a:ext cx="8164513" cy="723920"/>
          </a:xfrm>
        </p:spPr>
        <p:txBody>
          <a:bodyPr/>
          <a:lstStyle/>
          <a:p>
            <a:r>
              <a:rPr lang="es-CL" sz="2000" dirty="0" smtClean="0">
                <a:solidFill>
                  <a:schemeClr val="tx1"/>
                </a:solidFill>
                <a:latin typeface="Calibri" pitchFamily="34" charset="0"/>
                <a:cs typeface="Calibri" pitchFamily="34" charset="0"/>
              </a:rPr>
              <a:t>Para actualizar las Dimensiones, se utiliza el mismo formato para cada una de ellas</a:t>
            </a:r>
            <a:endParaRPr lang="es-CL" sz="20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43</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285720" y="1643050"/>
            <a:ext cx="8177213" cy="41496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642918"/>
            <a:ext cx="8164513" cy="652482"/>
          </a:xfrm>
        </p:spPr>
        <p:txBody>
          <a:bodyPr/>
          <a:lstStyle/>
          <a:p>
            <a:pPr algn="ctr"/>
            <a:r>
              <a:rPr lang="es-CL"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Beneficios Vigentes</a:t>
            </a:r>
            <a:endParaRPr lang="es-CL"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44</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14338" name="Picture 2"/>
          <p:cNvPicPr>
            <a:picLocks noGrp="1" noChangeAspect="1" noChangeArrowheads="1"/>
          </p:cNvPicPr>
          <p:nvPr>
            <p:ph idx="1"/>
          </p:nvPr>
        </p:nvPicPr>
        <p:blipFill>
          <a:blip r:embed="rId2"/>
          <a:srcRect/>
          <a:stretch>
            <a:fillRect/>
          </a:stretch>
        </p:blipFill>
        <p:spPr bwMode="auto">
          <a:xfrm>
            <a:off x="928662" y="1428736"/>
            <a:ext cx="7174546"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500042"/>
            <a:ext cx="8164513" cy="795358"/>
          </a:xfrm>
        </p:spPr>
        <p:txBody>
          <a:bodyPr/>
          <a:lstStyle/>
          <a:p>
            <a:pPr algn="ctr"/>
            <a:r>
              <a:rPr lang="es-CL"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Presupuesto Familiar</a:t>
            </a:r>
            <a:endParaRPr lang="es-CL"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45</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15362" name="Picture 2"/>
          <p:cNvPicPr>
            <a:picLocks noGrp="1" noChangeAspect="1" noChangeArrowheads="1"/>
          </p:cNvPicPr>
          <p:nvPr>
            <p:ph idx="1"/>
          </p:nvPr>
        </p:nvPicPr>
        <p:blipFill>
          <a:blip r:embed="rId2"/>
          <a:srcRect/>
          <a:stretch>
            <a:fillRect/>
          </a:stretch>
        </p:blipFill>
        <p:spPr bwMode="auto">
          <a:xfrm>
            <a:off x="1537149" y="1477963"/>
            <a:ext cx="5407715"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chemeClr val="tx1"/>
                </a:solidFill>
                <a:latin typeface="Calibri" pitchFamily="34" charset="0"/>
                <a:cs typeface="Calibri" pitchFamily="34" charset="0"/>
              </a:rPr>
              <a:t>El Último paso para cerrar el proceso de registro de información es ingresar la </a:t>
            </a:r>
            <a:r>
              <a:rPr lang="es-CL"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“Miscelánea”, </a:t>
            </a:r>
            <a:r>
              <a:rPr lang="es-CL" dirty="0" smtClean="0">
                <a:solidFill>
                  <a:schemeClr val="tx1"/>
                </a:solidFill>
                <a:latin typeface="Calibri" pitchFamily="34" charset="0"/>
                <a:cs typeface="Calibri" pitchFamily="34" charset="0"/>
              </a:rPr>
              <a:t>dando por terminada la intervención a la familia.</a:t>
            </a:r>
            <a:endParaRPr lang="es-CL"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46</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16386" name="Picture 2"/>
          <p:cNvPicPr>
            <a:picLocks noGrp="1" noChangeAspect="1" noChangeArrowheads="1"/>
          </p:cNvPicPr>
          <p:nvPr>
            <p:ph idx="1"/>
          </p:nvPr>
        </p:nvPicPr>
        <p:blipFill>
          <a:blip r:embed="rId2"/>
          <a:srcRect/>
          <a:stretch>
            <a:fillRect/>
          </a:stretch>
        </p:blipFill>
        <p:spPr bwMode="auto">
          <a:xfrm>
            <a:off x="785786" y="1500174"/>
            <a:ext cx="7398824" cy="4525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2990848"/>
          </a:xfrm>
        </p:spPr>
        <p:txBody>
          <a:bodyPr/>
          <a:lstStyle/>
          <a:p>
            <a:pPr lvl="0"/>
            <a:r>
              <a:rPr lang="es-ES" sz="1800" dirty="0" smtClean="0">
                <a:solidFill>
                  <a:schemeClr val="tx1"/>
                </a:solidFill>
                <a:latin typeface="Calibri" panose="020F0502020204030204" pitchFamily="34" charset="0"/>
              </a:rPr>
              <a:t>Desde el perfil del Jefe de  Unidad de Acompañamiento (en adelante JUA),  es posible  realizar gestiones de </a:t>
            </a:r>
            <a:r>
              <a:rPr lang="es-ES" sz="1800" b="1" dirty="0" smtClean="0">
                <a:solidFill>
                  <a:schemeClr val="tx1"/>
                </a:solidFill>
                <a:latin typeface="Calibri" panose="020F0502020204030204" pitchFamily="34" charset="0"/>
              </a:rPr>
              <a:t>Monitoreo, Supervisión y Registro </a:t>
            </a:r>
            <a:r>
              <a:rPr lang="es-ES" sz="1800" dirty="0" smtClean="0">
                <a:solidFill>
                  <a:schemeClr val="tx1"/>
                </a:solidFill>
                <a:latin typeface="Calibri" panose="020F0502020204030204" pitchFamily="34" charset="0"/>
              </a:rPr>
              <a:t>de la  información en el sistema:</a:t>
            </a:r>
            <a:br>
              <a:rPr lang="es-ES" sz="1800" dirty="0" smtClean="0">
                <a:solidFill>
                  <a:schemeClr val="tx1"/>
                </a:solidFill>
                <a:latin typeface="Calibri" panose="020F0502020204030204" pitchFamily="34" charset="0"/>
              </a:rPr>
            </a:br>
            <a:r>
              <a:rPr lang="es-ES" sz="1800" dirty="0" smtClean="0">
                <a:solidFill>
                  <a:schemeClr val="tx1"/>
                </a:solidFill>
                <a:latin typeface="Calibri" panose="020F0502020204030204" pitchFamily="34" charset="0"/>
              </a:rPr>
              <a:t/>
            </a:r>
            <a:br>
              <a:rPr lang="es-ES" sz="1800" dirty="0" smtClean="0">
                <a:solidFill>
                  <a:schemeClr val="tx1"/>
                </a:solidFill>
                <a:latin typeface="Calibri" panose="020F0502020204030204" pitchFamily="34" charset="0"/>
              </a:rPr>
            </a:br>
            <a:r>
              <a:rPr lang="es-ES" sz="1800" dirty="0" smtClean="0">
                <a:solidFill>
                  <a:schemeClr val="tx1"/>
                </a:solidFill>
                <a:latin typeface="Calibri" panose="020F0502020204030204" pitchFamily="34" charset="0"/>
              </a:rPr>
              <a:t>Asignación de Familias</a:t>
            </a:r>
            <a:r>
              <a:rPr lang="es-CL" sz="1800" dirty="0" smtClean="0">
                <a:solidFill>
                  <a:schemeClr val="tx1"/>
                </a:solidFill>
                <a:latin typeface="Calibri" panose="020F0502020204030204" pitchFamily="34" charset="0"/>
              </a:rPr>
              <a:t/>
            </a:r>
            <a:br>
              <a:rPr lang="es-CL" sz="1800" dirty="0" smtClean="0">
                <a:solidFill>
                  <a:schemeClr val="tx1"/>
                </a:solidFill>
                <a:latin typeface="Calibri" panose="020F0502020204030204" pitchFamily="34" charset="0"/>
              </a:rPr>
            </a:br>
            <a:r>
              <a:rPr lang="es-ES" sz="1800" dirty="0" smtClean="0">
                <a:solidFill>
                  <a:schemeClr val="tx1"/>
                </a:solidFill>
                <a:latin typeface="Calibri" panose="020F0502020204030204" pitchFamily="34" charset="0"/>
              </a:rPr>
              <a:t>Selección de Asesor Familiar para ingresar a su panel</a:t>
            </a:r>
            <a:r>
              <a:rPr lang="es-CL" sz="1800" dirty="0" smtClean="0">
                <a:solidFill>
                  <a:schemeClr val="tx1"/>
                </a:solidFill>
                <a:latin typeface="Calibri" panose="020F0502020204030204" pitchFamily="34" charset="0"/>
              </a:rPr>
              <a:t/>
            </a:r>
            <a:br>
              <a:rPr lang="es-CL" sz="1800" dirty="0" smtClean="0">
                <a:solidFill>
                  <a:schemeClr val="tx1"/>
                </a:solidFill>
                <a:latin typeface="Calibri" panose="020F0502020204030204" pitchFamily="34" charset="0"/>
              </a:rPr>
            </a:br>
            <a:r>
              <a:rPr lang="es-ES" sz="1800" dirty="0" smtClean="0">
                <a:solidFill>
                  <a:schemeClr val="tx1"/>
                </a:solidFill>
                <a:latin typeface="Calibri" panose="020F0502020204030204" pitchFamily="34" charset="0"/>
              </a:rPr>
              <a:t>Personalizar búsqueda de familia </a:t>
            </a:r>
            <a:br>
              <a:rPr lang="es-ES" sz="1800" dirty="0" smtClean="0">
                <a:solidFill>
                  <a:schemeClr val="tx1"/>
                </a:solidFill>
                <a:latin typeface="Calibri" panose="020F0502020204030204" pitchFamily="34" charset="0"/>
              </a:rPr>
            </a:br>
            <a:r>
              <a:rPr lang="es-CL" b="1" dirty="0" smtClean="0"/>
              <a:t/>
            </a:r>
            <a:br>
              <a:rPr lang="es-CL" b="1" dirty="0" smtClean="0"/>
            </a:br>
            <a:r>
              <a:rPr lang="es-ES" sz="1800" b="1" dirty="0" smtClean="0">
                <a:solidFill>
                  <a:schemeClr val="tx1"/>
                </a:solidFill>
                <a:latin typeface="Calibri" panose="020F0502020204030204" pitchFamily="34" charset="0"/>
              </a:rPr>
              <a:t>Ingreso a Resumen de Familia, el cual podrá realizar las funciones atribuidas a su perfil según el estado de la familia:</a:t>
            </a:r>
            <a:r>
              <a:rPr lang="es-CL" sz="1800" b="1" dirty="0" smtClean="0">
                <a:solidFill>
                  <a:schemeClr val="tx1"/>
                </a:solidFill>
                <a:latin typeface="Calibri" panose="020F0502020204030204" pitchFamily="34" charset="0"/>
              </a:rPr>
              <a:t/>
            </a:r>
            <a:br>
              <a:rPr lang="es-CL" sz="1800" b="1" dirty="0" smtClean="0">
                <a:solidFill>
                  <a:schemeClr val="tx1"/>
                </a:solidFill>
                <a:latin typeface="Calibri" panose="020F0502020204030204" pitchFamily="34" charset="0"/>
              </a:rPr>
            </a:br>
            <a:endParaRPr lang="es-CL" dirty="0"/>
          </a:p>
        </p:txBody>
      </p:sp>
      <p:sp>
        <p:nvSpPr>
          <p:cNvPr id="9" name="8 Marcador de contenido"/>
          <p:cNvSpPr>
            <a:spLocks noGrp="1"/>
          </p:cNvSpPr>
          <p:nvPr>
            <p:ph sz="half" idx="1"/>
          </p:nvPr>
        </p:nvSpPr>
        <p:spPr>
          <a:xfrm>
            <a:off x="152400" y="3214685"/>
            <a:ext cx="4011613" cy="2789239"/>
          </a:xfrm>
        </p:spPr>
        <p:txBody>
          <a:bodyPr/>
          <a:lstStyle/>
          <a:p>
            <a:pPr lvl="1">
              <a:buFont typeface="Wingdings" panose="05000000000000000000" pitchFamily="2" charset="2"/>
              <a:buChar char="ü"/>
            </a:pPr>
            <a:r>
              <a:rPr lang="es-ES" sz="1800" dirty="0" smtClean="0">
                <a:solidFill>
                  <a:schemeClr val="tx1"/>
                </a:solidFill>
                <a:latin typeface="Calibri" panose="020F0502020204030204" pitchFamily="34" charset="0"/>
              </a:rPr>
              <a:t>Término Anticipado</a:t>
            </a:r>
            <a:endParaRPr lang="es-CL" sz="1800" dirty="0" smtClean="0">
              <a:solidFill>
                <a:schemeClr val="tx1"/>
              </a:solidFill>
              <a:latin typeface="Calibri" panose="020F0502020204030204" pitchFamily="34" charset="0"/>
            </a:endParaRPr>
          </a:p>
          <a:p>
            <a:pPr lvl="1">
              <a:buFont typeface="Wingdings" panose="05000000000000000000" pitchFamily="2" charset="2"/>
              <a:buChar char="ü"/>
            </a:pPr>
            <a:r>
              <a:rPr lang="es-ES" sz="1800" dirty="0" smtClean="0">
                <a:solidFill>
                  <a:schemeClr val="tx1"/>
                </a:solidFill>
                <a:latin typeface="Calibri" panose="020F0502020204030204" pitchFamily="34" charset="0"/>
              </a:rPr>
              <a:t>Ver Panel de Bono</a:t>
            </a:r>
            <a:endParaRPr lang="es-CL" sz="1800" dirty="0" smtClean="0">
              <a:solidFill>
                <a:schemeClr val="tx1"/>
              </a:solidFill>
              <a:latin typeface="Calibri" panose="020F0502020204030204" pitchFamily="34" charset="0"/>
            </a:endParaRPr>
          </a:p>
          <a:p>
            <a:pPr lvl="1">
              <a:buFont typeface="Wingdings" panose="05000000000000000000" pitchFamily="2" charset="2"/>
              <a:buChar char="ü"/>
            </a:pPr>
            <a:r>
              <a:rPr lang="es-ES" sz="1800" dirty="0" smtClean="0">
                <a:solidFill>
                  <a:schemeClr val="tx1"/>
                </a:solidFill>
                <a:latin typeface="Calibri" panose="020F0502020204030204" pitchFamily="34" charset="0"/>
              </a:rPr>
              <a:t>Ver Composición Familiar</a:t>
            </a:r>
            <a:endParaRPr lang="es-CL" sz="1800" dirty="0" smtClean="0">
              <a:solidFill>
                <a:schemeClr val="tx1"/>
              </a:solidFill>
              <a:latin typeface="Calibri" panose="020F0502020204030204" pitchFamily="34" charset="0"/>
            </a:endParaRPr>
          </a:p>
          <a:p>
            <a:pPr lvl="1">
              <a:buFont typeface="Wingdings" panose="05000000000000000000" pitchFamily="2" charset="2"/>
              <a:buChar char="ü"/>
            </a:pPr>
            <a:r>
              <a:rPr lang="es-ES" sz="1800" dirty="0" smtClean="0">
                <a:solidFill>
                  <a:schemeClr val="tx1"/>
                </a:solidFill>
                <a:latin typeface="Calibri" panose="020F0502020204030204" pitchFamily="34" charset="0"/>
              </a:rPr>
              <a:t>Ingreso Transito </a:t>
            </a:r>
            <a:endParaRPr lang="es-CL" sz="1800" dirty="0" smtClean="0">
              <a:solidFill>
                <a:schemeClr val="tx1"/>
              </a:solidFill>
              <a:latin typeface="Calibri" panose="020F0502020204030204" pitchFamily="34" charset="0"/>
            </a:endParaRPr>
          </a:p>
          <a:p>
            <a:pPr lvl="1">
              <a:buFont typeface="Wingdings" panose="05000000000000000000" pitchFamily="2" charset="2"/>
              <a:buChar char="ü"/>
            </a:pPr>
            <a:r>
              <a:rPr lang="es-ES" sz="1800" dirty="0" smtClean="0">
                <a:solidFill>
                  <a:schemeClr val="tx1"/>
                </a:solidFill>
                <a:latin typeface="Calibri" panose="020F0502020204030204" pitchFamily="34" charset="0"/>
              </a:rPr>
              <a:t>Egreso Inubicable</a:t>
            </a:r>
            <a:endParaRPr lang="es-CL" sz="1800" dirty="0" smtClean="0">
              <a:solidFill>
                <a:schemeClr val="tx1"/>
              </a:solidFill>
              <a:latin typeface="Calibri" panose="020F0502020204030204" pitchFamily="34" charset="0"/>
            </a:endParaRPr>
          </a:p>
          <a:p>
            <a:pPr lvl="1">
              <a:buFont typeface="Wingdings" panose="05000000000000000000" pitchFamily="2" charset="2"/>
              <a:buChar char="ü"/>
            </a:pPr>
            <a:r>
              <a:rPr lang="es-ES" sz="1800" dirty="0" smtClean="0">
                <a:solidFill>
                  <a:schemeClr val="tx1"/>
                </a:solidFill>
                <a:latin typeface="Calibri" panose="020F0502020204030204" pitchFamily="34" charset="0"/>
              </a:rPr>
              <a:t>Desbloqueo de Ficha final</a:t>
            </a:r>
            <a:endParaRPr lang="es-CL" sz="1800" dirty="0" smtClean="0">
              <a:solidFill>
                <a:schemeClr val="tx1"/>
              </a:solidFill>
              <a:latin typeface="Calibri" panose="020F0502020204030204" pitchFamily="34" charset="0"/>
            </a:endParaRPr>
          </a:p>
          <a:p>
            <a:pPr lvl="1">
              <a:buFont typeface="Wingdings" panose="05000000000000000000" pitchFamily="2" charset="2"/>
              <a:buChar char="ü"/>
            </a:pPr>
            <a:r>
              <a:rPr lang="es-ES" sz="1800" dirty="0" smtClean="0">
                <a:solidFill>
                  <a:schemeClr val="tx1"/>
                </a:solidFill>
                <a:latin typeface="Calibri" panose="020F0502020204030204" pitchFamily="34" charset="0"/>
              </a:rPr>
              <a:t>Ver Ficha Final</a:t>
            </a:r>
            <a:endParaRPr lang="es-CL" sz="1800" dirty="0" smtClean="0">
              <a:solidFill>
                <a:schemeClr val="tx1"/>
              </a:solidFill>
              <a:latin typeface="Calibri" panose="020F0502020204030204" pitchFamily="34" charset="0"/>
            </a:endParaRPr>
          </a:p>
          <a:p>
            <a:endParaRPr lang="es-CL" dirty="0"/>
          </a:p>
        </p:txBody>
      </p:sp>
      <p:sp>
        <p:nvSpPr>
          <p:cNvPr id="10" name="9 Marcador de contenido"/>
          <p:cNvSpPr>
            <a:spLocks noGrp="1"/>
          </p:cNvSpPr>
          <p:nvPr>
            <p:ph sz="half" idx="2"/>
          </p:nvPr>
        </p:nvSpPr>
        <p:spPr>
          <a:xfrm>
            <a:off x="4316413" y="3214685"/>
            <a:ext cx="4013200" cy="2789239"/>
          </a:xfrm>
        </p:spPr>
        <p:txBody>
          <a:bodyPr/>
          <a:lstStyle/>
          <a:p>
            <a:pPr lvl="0">
              <a:buFont typeface="Wingdings" panose="05000000000000000000" pitchFamily="2" charset="2"/>
              <a:buChar char="ü"/>
            </a:pPr>
            <a:r>
              <a:rPr lang="es-ES" sz="1800" dirty="0" smtClean="0">
                <a:solidFill>
                  <a:schemeClr val="tx1"/>
                </a:solidFill>
                <a:latin typeface="Calibri" panose="020F0502020204030204" pitchFamily="34" charset="0"/>
              </a:rPr>
              <a:t>Tránsito entrante</a:t>
            </a:r>
            <a:endParaRPr lang="es-CL" sz="1800" dirty="0" smtClean="0">
              <a:solidFill>
                <a:schemeClr val="tx1"/>
              </a:solidFill>
              <a:latin typeface="Calibri" panose="020F0502020204030204" pitchFamily="34" charset="0"/>
            </a:endParaRPr>
          </a:p>
          <a:p>
            <a:pPr>
              <a:buFont typeface="Wingdings" panose="05000000000000000000" pitchFamily="2" charset="2"/>
              <a:buChar char="ü"/>
            </a:pPr>
            <a:r>
              <a:rPr lang="es-ES" sz="1800" dirty="0" smtClean="0">
                <a:solidFill>
                  <a:schemeClr val="tx1"/>
                </a:solidFill>
                <a:latin typeface="Calibri" panose="020F0502020204030204" pitchFamily="34" charset="0"/>
              </a:rPr>
              <a:t>Transito saliente</a:t>
            </a:r>
            <a:endParaRPr lang="es-CL" sz="1800" dirty="0" smtClean="0">
              <a:solidFill>
                <a:schemeClr val="tx1"/>
              </a:solidFill>
              <a:latin typeface="Calibri" panose="020F0502020204030204" pitchFamily="34" charset="0"/>
            </a:endParaRPr>
          </a:p>
          <a:p>
            <a:pPr lvl="0">
              <a:buFont typeface="Wingdings" panose="05000000000000000000" pitchFamily="2" charset="2"/>
              <a:buChar char="ü"/>
            </a:pPr>
            <a:r>
              <a:rPr lang="es-ES" sz="1800" dirty="0" smtClean="0">
                <a:solidFill>
                  <a:schemeClr val="tx1"/>
                </a:solidFill>
                <a:latin typeface="Calibri" panose="020F0502020204030204" pitchFamily="34" charset="0"/>
              </a:rPr>
              <a:t>Reasignar Familias</a:t>
            </a:r>
            <a:endParaRPr lang="es-CL" sz="1800" dirty="0" smtClean="0">
              <a:solidFill>
                <a:schemeClr val="tx1"/>
              </a:solidFill>
              <a:latin typeface="Calibri" panose="020F0502020204030204" pitchFamily="34" charset="0"/>
            </a:endParaRPr>
          </a:p>
          <a:p>
            <a:pPr>
              <a:buNone/>
            </a:pPr>
            <a:endParaRPr lang="es-CL"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solidFill>
                  <a:schemeClr val="tx1"/>
                </a:solidFill>
                <a:latin typeface="Calibri" pitchFamily="34" charset="0"/>
                <a:cs typeface="Calibri" pitchFamily="34" charset="0"/>
              </a:rPr>
              <a:t>El JUA puede seleccionar a un o mas Asesores para ingresar a su panel de familias, para esto debe seleccionar el o los  nombres y dar un clic en </a:t>
            </a:r>
            <a:r>
              <a:rPr lang="es-CL"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“Buscar” </a:t>
            </a:r>
            <a:endParaRPr lang="es-CL"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48</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17410" name="Picture 2"/>
          <p:cNvPicPr>
            <a:picLocks noGrp="1" noChangeAspect="1" noChangeArrowheads="1"/>
          </p:cNvPicPr>
          <p:nvPr>
            <p:ph idx="1"/>
          </p:nvPr>
        </p:nvPicPr>
        <p:blipFill>
          <a:blip r:embed="rId2"/>
          <a:srcRect t="1369"/>
          <a:stretch>
            <a:fillRect/>
          </a:stretch>
        </p:blipFill>
        <p:spPr bwMode="auto">
          <a:xfrm>
            <a:off x="1071538" y="2143116"/>
            <a:ext cx="6744843" cy="32670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2400" y="428604"/>
            <a:ext cx="8164513" cy="1143008"/>
          </a:xfrm>
        </p:spPr>
        <p:txBody>
          <a:bodyPr/>
          <a:lstStyle/>
          <a:p>
            <a:r>
              <a:rPr lang="es-CL" dirty="0" smtClean="0">
                <a:solidFill>
                  <a:schemeClr val="tx1"/>
                </a:solidFill>
                <a:latin typeface="Calibri" pitchFamily="34" charset="0"/>
                <a:cs typeface="Calibri" pitchFamily="34" charset="0"/>
              </a:rPr>
              <a:t>El JUA puede personalizar la búsqueda de las familias seleccionando solo los antecedentes que considere relevantes de monitorear.</a:t>
            </a:r>
            <a:endParaRPr lang="es-CL"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49</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8" name="7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158" y="2000240"/>
            <a:ext cx="8177213" cy="35946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52400" y="260648"/>
            <a:ext cx="8164513" cy="1296144"/>
          </a:xfrm>
        </p:spPr>
        <p:txBody>
          <a:bodyPr/>
          <a:lstStyle/>
          <a:p>
            <a:r>
              <a:rPr lang="es-CL" sz="1600" b="1" i="1" dirty="0">
                <a:solidFill>
                  <a:schemeClr val="tx1"/>
                </a:solidFill>
              </a:rPr>
              <a:t>Asignación de Familias: </a:t>
            </a:r>
            <a:r>
              <a:rPr lang="es-CL" sz="1600" dirty="0">
                <a:solidFill>
                  <a:schemeClr val="tx1"/>
                </a:solidFill>
              </a:rPr>
              <a:t/>
            </a:r>
            <a:br>
              <a:rPr lang="es-CL" sz="1600" dirty="0">
                <a:solidFill>
                  <a:schemeClr val="tx1"/>
                </a:solidFill>
              </a:rPr>
            </a:br>
            <a:r>
              <a:rPr lang="es-CL" sz="1600" dirty="0">
                <a:solidFill>
                  <a:schemeClr val="tx1"/>
                </a:solidFill>
              </a:rPr>
              <a:t>Para asignar familias a un Asesor Familiar, el o la  JUA debe ingresar a la página de </a:t>
            </a:r>
            <a:r>
              <a:rPr lang="es-CL" sz="1600" b="1" i="1" dirty="0">
                <a:solidFill>
                  <a:schemeClr val="tx1"/>
                </a:solidFill>
              </a:rPr>
              <a:t>“Información Interna” </a:t>
            </a:r>
            <a:r>
              <a:rPr lang="es-CL" sz="1600" dirty="0">
                <a:solidFill>
                  <a:schemeClr val="tx1"/>
                </a:solidFill>
              </a:rPr>
              <a:t>y dar un clic en la pestaña “</a:t>
            </a:r>
            <a:r>
              <a:rPr lang="es-CL" sz="1600" b="1" i="1" dirty="0">
                <a:solidFill>
                  <a:schemeClr val="tx1"/>
                </a:solidFill>
              </a:rPr>
              <a:t>Gestión SRM Puente</a:t>
            </a:r>
            <a:r>
              <a:rPr lang="es-CL" sz="1600" dirty="0">
                <a:solidFill>
                  <a:schemeClr val="tx1"/>
                </a:solidFill>
              </a:rPr>
              <a:t>”, la cual lleva a la versión antigua, una vez en esta debe dar un clic en la pestaña </a:t>
            </a:r>
            <a:r>
              <a:rPr lang="es-CL" sz="1600" b="1" i="1" dirty="0">
                <a:solidFill>
                  <a:schemeClr val="tx1"/>
                </a:solidFill>
              </a:rPr>
              <a:t>“Nominas”</a:t>
            </a:r>
            <a:r>
              <a:rPr lang="es-CL" sz="1600" dirty="0">
                <a:solidFill>
                  <a:schemeClr val="tx1"/>
                </a:solidFill>
              </a:rPr>
              <a:t/>
            </a:r>
            <a:br>
              <a:rPr lang="es-CL" sz="1600" dirty="0">
                <a:solidFill>
                  <a:schemeClr val="tx1"/>
                </a:solidFill>
              </a:rPr>
            </a:br>
            <a:endParaRPr lang="es-CL" sz="1600" dirty="0">
              <a:solidFill>
                <a:schemeClr val="tx1"/>
              </a:solidFill>
            </a:endParaRPr>
          </a:p>
        </p:txBody>
      </p:sp>
      <p:sp>
        <p:nvSpPr>
          <p:cNvPr id="5" name="4 Marcador de contenido"/>
          <p:cNvSpPr>
            <a:spLocks noGrp="1"/>
          </p:cNvSpPr>
          <p:nvPr>
            <p:ph idx="1"/>
          </p:nvPr>
        </p:nvSpPr>
        <p:spPr>
          <a:xfrm>
            <a:off x="152400" y="1477963"/>
            <a:ext cx="8524056" cy="4525962"/>
          </a:xfrm>
        </p:spPr>
        <p:txBody>
          <a:bodyPr/>
          <a:lstStyle/>
          <a:p>
            <a:pPr marL="0" indent="0">
              <a:buNone/>
            </a:pPr>
            <a:r>
              <a:rPr lang="es-ES" dirty="0" smtClean="0"/>
              <a:t> </a:t>
            </a:r>
          </a:p>
          <a:p>
            <a:endParaRPr lang="es-ES" dirty="0" smtClean="0"/>
          </a:p>
          <a:p>
            <a:endParaRPr lang="es-E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9472"/>
            <a:ext cx="8229600" cy="4167418"/>
          </a:xfrm>
          <a:prstGeom prst="rect">
            <a:avLst/>
          </a:prstGeom>
          <a:noFill/>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Arco"/>
          <p:cNvSpPr/>
          <p:nvPr/>
        </p:nvSpPr>
        <p:spPr>
          <a:xfrm>
            <a:off x="6500826" y="2357430"/>
            <a:ext cx="1214446" cy="357190"/>
          </a:xfrm>
          <a:prstGeom prst="arc">
            <a:avLst>
              <a:gd name="adj1" fmla="val 16200000"/>
              <a:gd name="adj2" fmla="val 1443858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357166"/>
            <a:ext cx="8164513" cy="938234"/>
          </a:xfrm>
        </p:spPr>
        <p:txBody>
          <a:bodyPr/>
          <a:lstStyle/>
          <a:p>
            <a:r>
              <a:rPr lang="es-ES" sz="1800" dirty="0" smtClean="0">
                <a:solidFill>
                  <a:schemeClr val="tx1"/>
                </a:solidFill>
                <a:latin typeface="Calibri" pitchFamily="34" charset="0"/>
                <a:cs typeface="Calibri" pitchFamily="34" charset="0"/>
              </a:rPr>
              <a:t>Para ingresar a una familia, debe dar un clic en esta y se desplegara el </a:t>
            </a:r>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“Resumen de Familia”</a:t>
            </a:r>
            <a:r>
              <a:rPr lang="es-ES" sz="1800" dirty="0" smtClean="0">
                <a:solidFill>
                  <a:schemeClr val="tx1"/>
                </a:solidFill>
                <a:latin typeface="Calibri" pitchFamily="34" charset="0"/>
                <a:cs typeface="Calibri" pitchFamily="34" charset="0"/>
              </a:rPr>
              <a:t> resumen con la información correspondiente a la familia, las sesiones ingresadas por el AF y las funciones que el JUA puede realizar en relación a la familia. </a:t>
            </a:r>
            <a:endParaRPr lang="es-CL" sz="18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50</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 name="5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478" y="1857360"/>
            <a:ext cx="6103615" cy="37634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CL" dirty="0" smtClean="0">
                <a:solidFill>
                  <a:schemeClr val="tx1"/>
                </a:solidFill>
                <a:latin typeface="Calibri" pitchFamily="34" charset="0"/>
                <a:cs typeface="Calibri" pitchFamily="34" charset="0"/>
              </a:rPr>
              <a:t>Pare realizar </a:t>
            </a:r>
            <a:r>
              <a:rPr lang="es-CL"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“Termino Anticipado”, </a:t>
            </a:r>
            <a:r>
              <a:rPr lang="es-CL" dirty="0" smtClean="0">
                <a:solidFill>
                  <a:schemeClr val="tx1"/>
                </a:solidFill>
                <a:latin typeface="Calibri" pitchFamily="34" charset="0"/>
                <a:cs typeface="Calibri" pitchFamily="34" charset="0"/>
              </a:rPr>
              <a:t>el  la JUA debe dar un clic en el Botón, se desplegará un cuadro para ingresar la Justificación y cerrar </a:t>
            </a:r>
            <a:endParaRPr lang="es-CL" dirty="0">
              <a:solidFill>
                <a:schemeClr val="tx1"/>
              </a:solidFill>
              <a:latin typeface="Calibri" pitchFamily="34" charset="0"/>
              <a:cs typeface="Calibri" pitchFamily="34" charset="0"/>
            </a:endParaRPr>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51</a:t>
            </a:fld>
            <a:endParaRPr lang="en-US" dirty="0"/>
          </a:p>
        </p:txBody>
      </p:sp>
      <p:pic>
        <p:nvPicPr>
          <p:cNvPr id="9" name="8 Marcador de contenido"/>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4282" y="1357298"/>
            <a:ext cx="4204572" cy="3668114"/>
          </a:xfrm>
          <a:prstGeom prst="rect">
            <a:avLst/>
          </a:prstGeom>
          <a:ln>
            <a:noFill/>
          </a:ln>
          <a:effectLst>
            <a:outerShdw blurRad="292100" dist="139700" dir="2700000" algn="tl" rotWithShape="0">
              <a:srgbClr val="333333">
                <a:alpha val="65000"/>
              </a:srgbClr>
            </a:outerShdw>
          </a:effectLst>
        </p:spPr>
      </p:pic>
      <p:pic>
        <p:nvPicPr>
          <p:cNvPr id="10" name="9 Marcador de contenido"/>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4876" y="2786058"/>
            <a:ext cx="4227976" cy="342423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Ver Panel de Bonos</a:t>
            </a:r>
            <a:r>
              <a:rPr lang="es-CL" sz="1800" b="1" dirty="0" smtClean="0">
                <a:solidFill>
                  <a:schemeClr val="tx1"/>
                </a:solidFill>
                <a:latin typeface="Calibri" pitchFamily="34" charset="0"/>
                <a:cs typeface="Calibri" pitchFamily="34" charset="0"/>
              </a:rPr>
              <a:t/>
            </a:r>
            <a:br>
              <a:rPr lang="es-CL" sz="1800" b="1" dirty="0" smtClean="0">
                <a:solidFill>
                  <a:schemeClr val="tx1"/>
                </a:solidFill>
                <a:latin typeface="Calibri" pitchFamily="34" charset="0"/>
                <a:cs typeface="Calibri" pitchFamily="34" charset="0"/>
              </a:rPr>
            </a:br>
            <a:r>
              <a:rPr lang="es-ES" sz="1800" dirty="0" smtClean="0">
                <a:solidFill>
                  <a:schemeClr val="tx1"/>
                </a:solidFill>
                <a:latin typeface="Calibri" pitchFamily="34" charset="0"/>
                <a:cs typeface="Calibri" pitchFamily="34" charset="0"/>
              </a:rPr>
              <a:t>Para realizar cambio de  beneficiarios o de plaza de pago del bono de protección, debe hacer un clic en el botón </a:t>
            </a:r>
            <a:r>
              <a:rPr lang="es-ES" sz="1800" b="1" dirty="0" smtClean="0">
                <a:solidFill>
                  <a:schemeClr val="tx1"/>
                </a:solidFill>
                <a:latin typeface="Calibri" pitchFamily="34" charset="0"/>
                <a:cs typeface="Calibri" pitchFamily="34" charset="0"/>
              </a:rPr>
              <a:t>“</a:t>
            </a:r>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Ver Panel De Bono” </a:t>
            </a:r>
            <a:r>
              <a:rPr lang="es-ES" sz="1800" dirty="0" smtClean="0">
                <a:solidFill>
                  <a:schemeClr val="tx1"/>
                </a:solidFill>
                <a:latin typeface="Calibri" pitchFamily="34" charset="0"/>
                <a:cs typeface="Calibri" pitchFamily="34" charset="0"/>
              </a:rPr>
              <a:t>y se desplegara un segundo cuadro con los datos de la familia</a:t>
            </a:r>
            <a:endParaRPr lang="es-CL" sz="1800" dirty="0">
              <a:solidFill>
                <a:schemeClr val="tx1"/>
              </a:solidFill>
              <a:latin typeface="Calibri" pitchFamily="34" charset="0"/>
              <a:cs typeface="Calibri" pitchFamily="34" charset="0"/>
            </a:endParaRPr>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52</a:t>
            </a:fld>
            <a:endParaRPr lang="en-US" dirty="0"/>
          </a:p>
        </p:txBody>
      </p:sp>
      <p:pic>
        <p:nvPicPr>
          <p:cNvPr id="18434" name="Picture 2"/>
          <p:cNvPicPr>
            <a:picLocks noGrp="1" noChangeArrowheads="1"/>
          </p:cNvPicPr>
          <p:nvPr>
            <p:ph sz="half" idx="1"/>
          </p:nvPr>
        </p:nvPicPr>
        <p:blipFill>
          <a:blip r:embed="rId2"/>
          <a:srcRect/>
          <a:stretch>
            <a:fillRect/>
          </a:stretch>
        </p:blipFill>
        <p:spPr bwMode="auto">
          <a:xfrm>
            <a:off x="142844" y="1500175"/>
            <a:ext cx="4201478" cy="2645283"/>
          </a:xfrm>
          <a:prstGeom prst="rect">
            <a:avLst/>
          </a:prstGeom>
          <a:ln>
            <a:noFill/>
          </a:ln>
          <a:effectLst>
            <a:outerShdw blurRad="292100" dist="139700" dir="2700000" algn="tl" rotWithShape="0">
              <a:srgbClr val="333333">
                <a:alpha val="65000"/>
              </a:srgbClr>
            </a:outerShdw>
          </a:effectLst>
        </p:spPr>
      </p:pic>
      <p:pic>
        <p:nvPicPr>
          <p:cNvPr id="18435" name="Picture 3"/>
          <p:cNvPicPr>
            <a:picLocks noGrp="1" noChangeAspect="1" noChangeArrowheads="1"/>
          </p:cNvPicPr>
          <p:nvPr>
            <p:ph sz="half" idx="2"/>
          </p:nvPr>
        </p:nvPicPr>
        <p:blipFill>
          <a:blip r:embed="rId3"/>
          <a:srcRect/>
          <a:stretch>
            <a:fillRect/>
          </a:stretch>
        </p:blipFill>
        <p:spPr bwMode="auto">
          <a:xfrm>
            <a:off x="4429124" y="3214686"/>
            <a:ext cx="4592574" cy="305238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Ver Composición Familiar</a:t>
            </a:r>
            <a:r>
              <a:rPr lang="es-CL" sz="1800" b="1" dirty="0" smtClean="0">
                <a:solidFill>
                  <a:schemeClr val="tx1"/>
                </a:solidFill>
                <a:latin typeface="Calibri" pitchFamily="34" charset="0"/>
                <a:cs typeface="Calibri" pitchFamily="34" charset="0"/>
              </a:rPr>
              <a:t/>
            </a:r>
            <a:br>
              <a:rPr lang="es-CL" sz="1800" b="1" dirty="0" smtClean="0">
                <a:solidFill>
                  <a:schemeClr val="tx1"/>
                </a:solidFill>
                <a:latin typeface="Calibri" pitchFamily="34" charset="0"/>
                <a:cs typeface="Calibri" pitchFamily="34" charset="0"/>
              </a:rPr>
            </a:br>
            <a:r>
              <a:rPr lang="es-ES" sz="1800" dirty="0" smtClean="0">
                <a:solidFill>
                  <a:schemeClr val="tx1"/>
                </a:solidFill>
                <a:latin typeface="Calibri" pitchFamily="34" charset="0"/>
                <a:cs typeface="Calibri" pitchFamily="34" charset="0"/>
              </a:rPr>
              <a:t>Para acceder a la composición familiar, el JUA debe dar un clic en el botón </a:t>
            </a:r>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Ver Composición Familiar</a:t>
            </a:r>
            <a:r>
              <a:rPr lang="es-ES" sz="1800" b="1" i="1" dirty="0" smtClean="0">
                <a:solidFill>
                  <a:schemeClr val="tx1"/>
                </a:solidFill>
                <a:latin typeface="Calibri" pitchFamily="34" charset="0"/>
                <a:cs typeface="Calibri" pitchFamily="34" charset="0"/>
              </a:rPr>
              <a:t>, </a:t>
            </a:r>
            <a:r>
              <a:rPr lang="es-ES" sz="1800" dirty="0" smtClean="0">
                <a:solidFill>
                  <a:schemeClr val="tx1"/>
                </a:solidFill>
                <a:latin typeface="Calibri" pitchFamily="34" charset="0"/>
                <a:cs typeface="Calibri" pitchFamily="34" charset="0"/>
              </a:rPr>
              <a:t>donde podrá visualizar todos los integrantes del grupo familiar activo/s en el Programa.</a:t>
            </a:r>
            <a:endParaRPr lang="es-CL" sz="1800" dirty="0">
              <a:solidFill>
                <a:schemeClr val="tx1"/>
              </a:solidFill>
              <a:latin typeface="Calibri" pitchFamily="34" charset="0"/>
              <a:cs typeface="Calibri" pitchFamily="34" charset="0"/>
            </a:endParaRPr>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53</a:t>
            </a:fld>
            <a:endParaRPr lang="en-US" dirty="0"/>
          </a:p>
        </p:txBody>
      </p:sp>
      <p:pic>
        <p:nvPicPr>
          <p:cNvPr id="8" name="8 Marcador de contenido"/>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8596" y="1428736"/>
            <a:ext cx="4011613" cy="3211558"/>
          </a:xfrm>
          <a:prstGeom prst="rect">
            <a:avLst/>
          </a:prstGeom>
          <a:ln>
            <a:noFill/>
          </a:ln>
          <a:effectLst>
            <a:outerShdw blurRad="292100" dist="139700" dir="2700000" algn="tl" rotWithShape="0">
              <a:srgbClr val="333333">
                <a:alpha val="65000"/>
              </a:srgbClr>
            </a:outerShdw>
          </a:effectLst>
        </p:spPr>
      </p:pic>
      <p:pic>
        <p:nvPicPr>
          <p:cNvPr id="19458" name="Picture 2"/>
          <p:cNvPicPr>
            <a:picLocks noGrp="1" noChangeArrowheads="1"/>
          </p:cNvPicPr>
          <p:nvPr>
            <p:ph sz="half" idx="2"/>
          </p:nvPr>
        </p:nvPicPr>
        <p:blipFill>
          <a:blip r:embed="rId3"/>
          <a:srcRect/>
          <a:stretch>
            <a:fillRect/>
          </a:stretch>
        </p:blipFill>
        <p:spPr bwMode="auto">
          <a:xfrm>
            <a:off x="4929190" y="3357562"/>
            <a:ext cx="3870484" cy="28975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000" b="1" i="1" cap="small"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Ingreso de Transito:</a:t>
            </a:r>
            <a:r>
              <a:rPr lang="es-CL" sz="2000" b="1" dirty="0" smtClean="0">
                <a:solidFill>
                  <a:schemeClr val="tx1"/>
                </a:solidFill>
                <a:latin typeface="Calibri" pitchFamily="34" charset="0"/>
                <a:cs typeface="Calibri" pitchFamily="34" charset="0"/>
              </a:rPr>
              <a:t/>
            </a:r>
            <a:br>
              <a:rPr lang="es-CL" sz="2000" b="1" dirty="0" smtClean="0">
                <a:solidFill>
                  <a:schemeClr val="tx1"/>
                </a:solidFill>
                <a:latin typeface="Calibri" pitchFamily="34" charset="0"/>
                <a:cs typeface="Calibri" pitchFamily="34" charset="0"/>
              </a:rPr>
            </a:br>
            <a:r>
              <a:rPr lang="es-ES" sz="2000" dirty="0" smtClean="0">
                <a:solidFill>
                  <a:schemeClr val="tx1"/>
                </a:solidFill>
                <a:latin typeface="Calibri" pitchFamily="34" charset="0"/>
                <a:cs typeface="Calibri" pitchFamily="34" charset="0"/>
              </a:rPr>
              <a:t>Esta opción permite dejar  a una familia  en </a:t>
            </a:r>
            <a:r>
              <a:rPr lang="es-ES" sz="20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“Tránsito”, </a:t>
            </a:r>
            <a:r>
              <a:rPr lang="es-ES" sz="2000" dirty="0" smtClean="0">
                <a:solidFill>
                  <a:schemeClr val="tx1"/>
                </a:solidFill>
                <a:latin typeface="Calibri" pitchFamily="34" charset="0"/>
                <a:cs typeface="Calibri" pitchFamily="34" charset="0"/>
              </a:rPr>
              <a:t>es decir se realiza el tránsito virtual de una familia de una comuna a otra.</a:t>
            </a:r>
            <a:endParaRPr lang="es-CL" sz="2000" dirty="0">
              <a:solidFill>
                <a:schemeClr val="tx1"/>
              </a:solidFill>
              <a:latin typeface="Calibri" pitchFamily="34" charset="0"/>
              <a:cs typeface="Calibri" pitchFamily="34" charset="0"/>
            </a:endParaRPr>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54</a:t>
            </a:fld>
            <a:endParaRPr lang="en-US" dirty="0"/>
          </a:p>
        </p:txBody>
      </p:sp>
      <p:pic>
        <p:nvPicPr>
          <p:cNvPr id="8" name="5 Marcador de contenido"/>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4282" y="1357298"/>
            <a:ext cx="4213115" cy="3119238"/>
          </a:xfrm>
          <a:prstGeom prst="rect">
            <a:avLst/>
          </a:prstGeom>
          <a:ln>
            <a:noFill/>
          </a:ln>
          <a:effectLst>
            <a:outerShdw blurRad="292100" dist="139700" dir="2700000" algn="tl" rotWithShape="0">
              <a:srgbClr val="333333">
                <a:alpha val="65000"/>
              </a:srgbClr>
            </a:outerShdw>
          </a:effectLst>
        </p:spPr>
      </p:pic>
      <p:pic>
        <p:nvPicPr>
          <p:cNvPr id="20482" name="Picture 2"/>
          <p:cNvPicPr>
            <a:picLocks noGrp="1" noChangeArrowheads="1"/>
          </p:cNvPicPr>
          <p:nvPr>
            <p:ph sz="half" idx="2"/>
          </p:nvPr>
        </p:nvPicPr>
        <p:blipFill>
          <a:blip r:embed="rId3"/>
          <a:srcRect/>
          <a:stretch>
            <a:fillRect/>
          </a:stretch>
        </p:blipFill>
        <p:spPr bwMode="auto">
          <a:xfrm>
            <a:off x="4929190" y="2714620"/>
            <a:ext cx="3800475" cy="35524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b="1" i="1" dirty="0" smtClean="0">
                <a:solidFill>
                  <a:schemeClr val="tx1"/>
                </a:solidFill>
                <a:latin typeface="Calibri" pitchFamily="34" charset="0"/>
                <a:cs typeface="Calibri" pitchFamily="34" charset="0"/>
              </a:rPr>
              <a:t>Ver Visitas</a:t>
            </a:r>
            <a:r>
              <a:rPr lang="es-CL" sz="1800" b="1" dirty="0" smtClean="0">
                <a:solidFill>
                  <a:schemeClr val="tx1"/>
                </a:solidFill>
                <a:latin typeface="Calibri" pitchFamily="34" charset="0"/>
                <a:cs typeface="Calibri" pitchFamily="34" charset="0"/>
              </a:rPr>
              <a:t/>
            </a:r>
            <a:br>
              <a:rPr lang="es-CL" sz="1800" b="1" dirty="0" smtClean="0">
                <a:solidFill>
                  <a:schemeClr val="tx1"/>
                </a:solidFill>
                <a:latin typeface="Calibri" pitchFamily="34" charset="0"/>
                <a:cs typeface="Calibri" pitchFamily="34" charset="0"/>
              </a:rPr>
            </a:br>
            <a:r>
              <a:rPr lang="es-ES" sz="1800" dirty="0" smtClean="0">
                <a:solidFill>
                  <a:schemeClr val="tx1"/>
                </a:solidFill>
                <a:latin typeface="Calibri" pitchFamily="34" charset="0"/>
                <a:cs typeface="Calibri" pitchFamily="34" charset="0"/>
              </a:rPr>
              <a:t>Para ver las visitas que el Asesor familiar ha realizado a una familia en particular, deberá hacer clic en el botón </a:t>
            </a:r>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Ver Visitas” </a:t>
            </a:r>
            <a:r>
              <a:rPr lang="es-ES" sz="1800" dirty="0" smtClean="0">
                <a:solidFill>
                  <a:schemeClr val="tx1"/>
                </a:solidFill>
                <a:latin typeface="Calibri" pitchFamily="34" charset="0"/>
                <a:cs typeface="Calibri" pitchFamily="34" charset="0"/>
              </a:rPr>
              <a:t>y se desplegaran las visitas realizadas, los contenidos trabajados, a la fecha de la sesión y la de su registro en el Sistema</a:t>
            </a:r>
            <a:endParaRPr lang="es-CL" sz="1800" dirty="0">
              <a:solidFill>
                <a:schemeClr val="tx1"/>
              </a:solidFill>
              <a:latin typeface="Calibri" pitchFamily="34" charset="0"/>
              <a:cs typeface="Calibri" pitchFamily="34" charset="0"/>
            </a:endParaRPr>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55</a:t>
            </a:fld>
            <a:endParaRPr lang="en-US" dirty="0"/>
          </a:p>
        </p:txBody>
      </p:sp>
      <p:pic>
        <p:nvPicPr>
          <p:cNvPr id="21507" name="Picture 3"/>
          <p:cNvPicPr>
            <a:picLocks noGrp="1" noChangeAspect="1" noChangeArrowheads="1"/>
          </p:cNvPicPr>
          <p:nvPr>
            <p:ph sz="half" idx="1"/>
          </p:nvPr>
        </p:nvPicPr>
        <p:blipFill>
          <a:blip r:embed="rId2"/>
          <a:srcRect/>
          <a:stretch>
            <a:fillRect/>
          </a:stretch>
        </p:blipFill>
        <p:spPr bwMode="auto">
          <a:xfrm>
            <a:off x="428596" y="1571612"/>
            <a:ext cx="3312414" cy="3984498"/>
          </a:xfrm>
          <a:prstGeom prst="rect">
            <a:avLst/>
          </a:prstGeom>
          <a:noFill/>
          <a:ln w="9525">
            <a:noFill/>
            <a:miter lim="800000"/>
            <a:headEnd/>
            <a:tailEnd/>
          </a:ln>
          <a:effectLst/>
        </p:spPr>
      </p:pic>
      <p:pic>
        <p:nvPicPr>
          <p:cNvPr id="21508" name="Picture 4"/>
          <p:cNvPicPr>
            <a:picLocks noGrp="1" noChangeAspect="1" noChangeArrowheads="1"/>
          </p:cNvPicPr>
          <p:nvPr>
            <p:ph sz="half" idx="2"/>
          </p:nvPr>
        </p:nvPicPr>
        <p:blipFill>
          <a:blip r:embed="rId3"/>
          <a:srcRect/>
          <a:stretch>
            <a:fillRect/>
          </a:stretch>
        </p:blipFill>
        <p:spPr bwMode="auto">
          <a:xfrm>
            <a:off x="4786314" y="2000240"/>
            <a:ext cx="3572828" cy="41836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Nuevas funciones</a:t>
            </a:r>
            <a:r>
              <a:rPr lang="es-CL" sz="1800" b="1" dirty="0" smtClean="0">
                <a:solidFill>
                  <a:schemeClr val="tx1"/>
                </a:solidFill>
                <a:latin typeface="Calibri" pitchFamily="34" charset="0"/>
                <a:cs typeface="Calibri" pitchFamily="34" charset="0"/>
              </a:rPr>
              <a:t/>
            </a:r>
            <a:br>
              <a:rPr lang="es-CL" sz="1800" b="1" dirty="0" smtClean="0">
                <a:solidFill>
                  <a:schemeClr val="tx1"/>
                </a:solidFill>
                <a:latin typeface="Calibri" pitchFamily="34" charset="0"/>
                <a:cs typeface="Calibri" pitchFamily="34" charset="0"/>
              </a:rPr>
            </a:br>
            <a:r>
              <a:rPr lang="es-ES" sz="1800" dirty="0" smtClean="0">
                <a:solidFill>
                  <a:schemeClr val="tx1"/>
                </a:solidFill>
                <a:latin typeface="Calibri" pitchFamily="34" charset="0"/>
                <a:cs typeface="Calibri" pitchFamily="34" charset="0"/>
              </a:rPr>
              <a:t>Una vez que la familia ha cumplido 27 meses  de intervención  en el mismo cuadro de resumen de visitas se  desplegarán dos nuevos botones, los cuales le permitirán realizar un Egreso Inubicable y/o Desbloquear la Ficha Final.</a:t>
            </a:r>
            <a:endParaRPr lang="es-CL" sz="1800" dirty="0">
              <a:solidFill>
                <a:schemeClr val="tx1"/>
              </a:solidFill>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56</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596" y="1928802"/>
            <a:ext cx="7188572" cy="2214578"/>
          </a:xfrm>
          <a:prstGeom prst="rect">
            <a:avLst/>
          </a:prstGeom>
          <a:ln>
            <a:noFill/>
          </a:ln>
          <a:effectLst>
            <a:outerShdw blurRad="292100" dist="139700" dir="2700000" algn="tl" rotWithShape="0">
              <a:srgbClr val="333333">
                <a:alpha val="65000"/>
              </a:srgbClr>
            </a:outerShdw>
          </a:effectLst>
        </p:spPr>
      </p:pic>
      <p:sp>
        <p:nvSpPr>
          <p:cNvPr id="7" name="6 Arco"/>
          <p:cNvSpPr/>
          <p:nvPr/>
        </p:nvSpPr>
        <p:spPr>
          <a:xfrm>
            <a:off x="2857488" y="3714752"/>
            <a:ext cx="1928826" cy="428628"/>
          </a:xfrm>
          <a:prstGeom prst="arc">
            <a:avLst>
              <a:gd name="adj1" fmla="val 104142"/>
              <a:gd name="adj2" fmla="val 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b="1" i="1" cap="small"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Egreso Inubicable:</a:t>
            </a:r>
            <a:r>
              <a:rPr lang="es-CL" sz="1800" b="1" dirty="0" smtClean="0">
                <a:solidFill>
                  <a:schemeClr val="tx1"/>
                </a:solidFill>
                <a:latin typeface="Calibri" pitchFamily="34" charset="0"/>
                <a:cs typeface="Calibri" pitchFamily="34" charset="0"/>
              </a:rPr>
              <a:t/>
            </a:r>
            <a:br>
              <a:rPr lang="es-CL" sz="1800" b="1" dirty="0" smtClean="0">
                <a:solidFill>
                  <a:schemeClr val="tx1"/>
                </a:solidFill>
                <a:latin typeface="Calibri" pitchFamily="34" charset="0"/>
                <a:cs typeface="Calibri" pitchFamily="34" charset="0"/>
              </a:rPr>
            </a:br>
            <a:r>
              <a:rPr lang="es-ES" sz="1800" dirty="0" smtClean="0">
                <a:solidFill>
                  <a:schemeClr val="tx1"/>
                </a:solidFill>
                <a:latin typeface="Calibri" pitchFamily="34" charset="0"/>
                <a:cs typeface="Calibri" pitchFamily="34" charset="0"/>
              </a:rPr>
              <a:t>Permite egresar a  la familia desde los 27 meses de intervención si no ha sido contactada por el Asesor Familiar para realizar la Ficha Final. Para realizar esta acción se debe dar un clic en </a:t>
            </a:r>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“Egreso Inubicable” </a:t>
            </a:r>
            <a:r>
              <a:rPr lang="es-ES" sz="1800" dirty="0" smtClean="0">
                <a:solidFill>
                  <a:schemeClr val="tx1"/>
                </a:solidFill>
                <a:latin typeface="Calibri" pitchFamily="34" charset="0"/>
                <a:cs typeface="Calibri" pitchFamily="34" charset="0"/>
              </a:rPr>
              <a:t>y se desplegará una nueva pantalla, en la cual debe ingresar la justificación y cerrar.</a:t>
            </a:r>
            <a:endParaRPr lang="es-CL" sz="1800" dirty="0">
              <a:solidFill>
                <a:schemeClr val="tx1"/>
              </a:solidFill>
              <a:latin typeface="Calibri" pitchFamily="34" charset="0"/>
              <a:cs typeface="Calibri" pitchFamily="34" charset="0"/>
            </a:endParaRPr>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57</a:t>
            </a:fld>
            <a:endParaRPr lang="en-US" dirty="0"/>
          </a:p>
        </p:txBody>
      </p:sp>
      <p:pic>
        <p:nvPicPr>
          <p:cNvPr id="8" name="5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57290" y="1643050"/>
            <a:ext cx="5602858" cy="1534882"/>
          </a:xfrm>
          <a:prstGeom prst="rect">
            <a:avLst/>
          </a:prstGeom>
          <a:ln>
            <a:noFill/>
          </a:ln>
          <a:effectLst>
            <a:outerShdw blurRad="292100" dist="139700" dir="2700000" algn="tl" rotWithShape="0">
              <a:srgbClr val="333333">
                <a:alpha val="65000"/>
              </a:srgbClr>
            </a:outerShdw>
          </a:effectLst>
        </p:spPr>
      </p:pic>
      <p:pic>
        <p:nvPicPr>
          <p:cNvPr id="22530" name="Picture 2"/>
          <p:cNvPicPr>
            <a:picLocks noGrp="1" noChangeAspect="1" noChangeArrowheads="1"/>
          </p:cNvPicPr>
          <p:nvPr>
            <p:ph sz="half" idx="2"/>
          </p:nvPr>
        </p:nvPicPr>
        <p:blipFill>
          <a:blip r:embed="rId3"/>
          <a:srcRect/>
          <a:stretch>
            <a:fillRect/>
          </a:stretch>
        </p:blipFill>
        <p:spPr bwMode="auto">
          <a:xfrm>
            <a:off x="2786050" y="3357562"/>
            <a:ext cx="3581400" cy="32099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1800" b="1" i="1" cap="small" dirty="0" smtClean="0">
                <a:solidFill>
                  <a:schemeClr val="tx1"/>
                </a:solidFill>
                <a:latin typeface="Calibri" pitchFamily="34" charset="0"/>
                <a:cs typeface="Calibri" pitchFamily="34" charset="0"/>
              </a:rPr>
              <a:t>Desbloqueo De Ficha Final</a:t>
            </a:r>
            <a:r>
              <a:rPr lang="es-CL" sz="1800" b="1" dirty="0" smtClean="0">
                <a:solidFill>
                  <a:schemeClr val="tx1"/>
                </a:solidFill>
                <a:latin typeface="Calibri" pitchFamily="34" charset="0"/>
                <a:cs typeface="Calibri" pitchFamily="34" charset="0"/>
              </a:rPr>
              <a:t/>
            </a:r>
            <a:br>
              <a:rPr lang="es-CL" sz="1800" b="1" dirty="0" smtClean="0">
                <a:solidFill>
                  <a:schemeClr val="tx1"/>
                </a:solidFill>
                <a:latin typeface="Calibri" pitchFamily="34" charset="0"/>
                <a:cs typeface="Calibri" pitchFamily="34" charset="0"/>
              </a:rPr>
            </a:b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 los 27 meses de intervención la Ficha Final se bloquea en el sistema si no se ha registrado información</a:t>
            </a:r>
            <a:r>
              <a:rPr lang="es-CL" sz="1800" b="1" dirty="0" smtClean="0">
                <a:solidFill>
                  <a:schemeClr val="tx1"/>
                </a:solidFill>
                <a:latin typeface="Calibri" pitchFamily="34" charset="0"/>
                <a:cs typeface="Calibri" pitchFamily="34" charset="0"/>
              </a:rPr>
              <a:t>, </a:t>
            </a:r>
            <a:r>
              <a:rPr lang="es-ES" sz="1800" dirty="0" smtClean="0">
                <a:solidFill>
                  <a:schemeClr val="tx1"/>
                </a:solidFill>
                <a:latin typeface="Calibri" pitchFamily="34" charset="0"/>
                <a:cs typeface="Calibri" pitchFamily="34" charset="0"/>
              </a:rPr>
              <a:t>para desbloquear Ficha Final debe dar un clic en el botón </a:t>
            </a:r>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“Desbloqueo de Ficha Final”,</a:t>
            </a:r>
            <a:r>
              <a:rPr lang="es-ES" sz="18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a:t>
            </a:r>
            <a:r>
              <a:rPr lang="es-ES" sz="1800" dirty="0" smtClean="0">
                <a:solidFill>
                  <a:schemeClr val="tx1"/>
                </a:solidFill>
                <a:latin typeface="Calibri" pitchFamily="34" charset="0"/>
                <a:cs typeface="Calibri" pitchFamily="34" charset="0"/>
              </a:rPr>
              <a:t>se desplegará una nueva pantalla en la cual debe ingresar el motivo de su  desbloqueo y cerrar.</a:t>
            </a:r>
            <a:endParaRPr lang="es-CL" sz="1800" dirty="0">
              <a:solidFill>
                <a:schemeClr val="tx1"/>
              </a:solidFill>
              <a:latin typeface="Calibri" pitchFamily="34" charset="0"/>
              <a:cs typeface="Calibri" pitchFamily="34" charset="0"/>
            </a:endParaRPr>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58</a:t>
            </a:fld>
            <a:endParaRPr lang="en-US" dirty="0"/>
          </a:p>
        </p:txBody>
      </p:sp>
      <p:pic>
        <p:nvPicPr>
          <p:cNvPr id="23554" name="Picture 2"/>
          <p:cNvPicPr>
            <a:picLocks noGrp="1" noChangeArrowheads="1"/>
          </p:cNvPicPr>
          <p:nvPr>
            <p:ph sz="half" idx="1"/>
          </p:nvPr>
        </p:nvPicPr>
        <p:blipFill>
          <a:blip r:embed="rId2"/>
          <a:srcRect/>
          <a:stretch>
            <a:fillRect/>
          </a:stretch>
        </p:blipFill>
        <p:spPr bwMode="auto">
          <a:xfrm>
            <a:off x="571472" y="1928802"/>
            <a:ext cx="3524250" cy="2197227"/>
          </a:xfrm>
          <a:prstGeom prst="rect">
            <a:avLst/>
          </a:prstGeom>
          <a:noFill/>
          <a:ln w="9525">
            <a:noFill/>
            <a:miter lim="800000"/>
            <a:headEnd/>
            <a:tailEnd/>
          </a:ln>
          <a:effectLst/>
        </p:spPr>
      </p:pic>
      <p:pic>
        <p:nvPicPr>
          <p:cNvPr id="23555" name="Picture 3"/>
          <p:cNvPicPr>
            <a:picLocks noGrp="1" noChangeAspect="1" noChangeArrowheads="1"/>
          </p:cNvPicPr>
          <p:nvPr>
            <p:ph sz="half" idx="2"/>
          </p:nvPr>
        </p:nvPicPr>
        <p:blipFill>
          <a:blip r:embed="rId3"/>
          <a:srcRect/>
          <a:stretch>
            <a:fillRect/>
          </a:stretch>
        </p:blipFill>
        <p:spPr bwMode="auto">
          <a:xfrm>
            <a:off x="4429120" y="2857492"/>
            <a:ext cx="3950018" cy="35937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704964"/>
          </a:xfrm>
        </p:spPr>
        <p:txBody>
          <a:bodyPr/>
          <a:lstStyle/>
          <a:p>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Reasignar Familias de un Asesor a otro</a:t>
            </a:r>
            <a:r>
              <a:rPr lang="es-CL" sz="1800" b="1" dirty="0" smtClean="0">
                <a:solidFill>
                  <a:schemeClr val="tx1"/>
                </a:solidFill>
                <a:latin typeface="Calibri" pitchFamily="34" charset="0"/>
                <a:cs typeface="Calibri" pitchFamily="34" charset="0"/>
              </a:rPr>
              <a:t/>
            </a:r>
            <a:br>
              <a:rPr lang="es-CL" sz="1800" b="1" dirty="0" smtClean="0">
                <a:solidFill>
                  <a:schemeClr val="tx1"/>
                </a:solidFill>
                <a:latin typeface="Calibri" pitchFamily="34" charset="0"/>
                <a:cs typeface="Calibri" pitchFamily="34" charset="0"/>
              </a:rPr>
            </a:br>
            <a:r>
              <a:rPr lang="es-ES" sz="1800" dirty="0" smtClean="0">
                <a:solidFill>
                  <a:schemeClr val="tx1"/>
                </a:solidFill>
                <a:latin typeface="Calibri" pitchFamily="34" charset="0"/>
                <a:cs typeface="Calibri" pitchFamily="34" charset="0"/>
              </a:rPr>
              <a:t>Cuando el JUA necesita reasignar familias de un Asesor a otro, deberá ingresar al panel del asesor que  tiene las familias, seleccionarlas dando un clic  en el representante de la familia, luego debe dar un clic en el nuevo Asesor que se encuentra en el recuadro del costado derecho de la pantalla, para finalizar el proceso deberá presionar el botón </a:t>
            </a:r>
            <a:r>
              <a:rPr lang="es-ES"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“Reasignar Familia”.</a:t>
            </a:r>
            <a:endParaRPr lang="es-CL" sz="1800"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59</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6510" y="2071686"/>
            <a:ext cx="3761757" cy="444342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CL" sz="1600" b="1" i="1" dirty="0">
                <a:solidFill>
                  <a:schemeClr val="tx1"/>
                </a:solidFill>
                <a:effectLst>
                  <a:outerShdw blurRad="38100" dist="38100" dir="2700000" algn="tl">
                    <a:srgbClr val="000000">
                      <a:alpha val="43137"/>
                    </a:srgbClr>
                  </a:outerShdw>
                </a:effectLst>
                <a:latin typeface="Calibri" panose="020F0502020204030204" pitchFamily="34" charset="0"/>
              </a:rPr>
              <a:t>Asignación de Familias: </a:t>
            </a:r>
            <a:r>
              <a:rPr lang="es-CL" sz="1600" dirty="0">
                <a:solidFill>
                  <a:schemeClr val="tx1"/>
                </a:solidFill>
                <a:latin typeface="Calibri" panose="020F0502020204030204" pitchFamily="34" charset="0"/>
              </a:rPr>
              <a:t/>
            </a:r>
            <a:br>
              <a:rPr lang="es-CL" sz="1600" dirty="0">
                <a:solidFill>
                  <a:schemeClr val="tx1"/>
                </a:solidFill>
                <a:latin typeface="Calibri" panose="020F0502020204030204" pitchFamily="34" charset="0"/>
              </a:rPr>
            </a:br>
            <a:r>
              <a:rPr lang="es-CL" sz="1600" dirty="0" smtClean="0">
                <a:solidFill>
                  <a:schemeClr val="tx1"/>
                </a:solidFill>
                <a:latin typeface="Calibri" panose="020F0502020204030204" pitchFamily="34" charset="0"/>
              </a:rPr>
              <a:t>Una vez dentro de  </a:t>
            </a:r>
            <a:r>
              <a:rPr lang="es-CL" sz="1600" b="1" i="1" dirty="0">
                <a:solidFill>
                  <a:schemeClr val="tx1"/>
                </a:solidFill>
                <a:effectLst>
                  <a:outerShdw blurRad="38100" dist="38100" dir="2700000" algn="tl">
                    <a:srgbClr val="000000">
                      <a:alpha val="43137"/>
                    </a:srgbClr>
                  </a:outerShdw>
                </a:effectLst>
                <a:latin typeface="Calibri" panose="020F0502020204030204" pitchFamily="34" charset="0"/>
              </a:rPr>
              <a:t>“Información Interna” </a:t>
            </a:r>
            <a:r>
              <a:rPr lang="es-CL" sz="1600" dirty="0" smtClean="0">
                <a:solidFill>
                  <a:schemeClr val="tx1"/>
                </a:solidFill>
                <a:latin typeface="Calibri" panose="020F0502020204030204" pitchFamily="34" charset="0"/>
              </a:rPr>
              <a:t>debe </a:t>
            </a:r>
            <a:r>
              <a:rPr lang="es-CL" sz="1600" dirty="0">
                <a:solidFill>
                  <a:schemeClr val="tx1"/>
                </a:solidFill>
                <a:latin typeface="Calibri" panose="020F0502020204030204" pitchFamily="34" charset="0"/>
              </a:rPr>
              <a:t>dar un clic en la pestaña </a:t>
            </a:r>
            <a:r>
              <a:rPr lang="es-CL" sz="1600" b="1" dirty="0">
                <a:solidFill>
                  <a:schemeClr val="tx1"/>
                </a:solidFill>
                <a:effectLst>
                  <a:outerShdw blurRad="38100" dist="38100" dir="2700000" algn="tl">
                    <a:srgbClr val="000000">
                      <a:alpha val="43137"/>
                    </a:srgbClr>
                  </a:outerShdw>
                </a:effectLst>
                <a:latin typeface="Calibri" panose="020F0502020204030204" pitchFamily="34" charset="0"/>
              </a:rPr>
              <a:t>“</a:t>
            </a:r>
            <a:r>
              <a:rPr lang="es-CL" sz="1600" b="1" i="1" dirty="0">
                <a:solidFill>
                  <a:schemeClr val="tx1"/>
                </a:solidFill>
                <a:effectLst>
                  <a:outerShdw blurRad="38100" dist="38100" dir="2700000" algn="tl">
                    <a:srgbClr val="000000">
                      <a:alpha val="43137"/>
                    </a:srgbClr>
                  </a:outerShdw>
                </a:effectLst>
                <a:latin typeface="Calibri" panose="020F0502020204030204" pitchFamily="34" charset="0"/>
              </a:rPr>
              <a:t>Gestión SRM Puente</a:t>
            </a:r>
            <a:r>
              <a:rPr lang="es-CL" sz="1600" b="1" dirty="0">
                <a:solidFill>
                  <a:schemeClr val="tx1"/>
                </a:solidFill>
                <a:effectLst>
                  <a:outerShdw blurRad="38100" dist="38100" dir="2700000" algn="tl">
                    <a:srgbClr val="000000">
                      <a:alpha val="43137"/>
                    </a:srgbClr>
                  </a:outerShdw>
                </a:effectLst>
                <a:latin typeface="Calibri" panose="020F0502020204030204" pitchFamily="34" charset="0"/>
              </a:rPr>
              <a:t>”, </a:t>
            </a:r>
            <a:r>
              <a:rPr lang="es-CL" sz="1600" dirty="0">
                <a:solidFill>
                  <a:schemeClr val="tx1"/>
                </a:solidFill>
                <a:latin typeface="Calibri" panose="020F0502020204030204" pitchFamily="34" charset="0"/>
              </a:rPr>
              <a:t>la cual lleva a la versión antigua, una vez en esta debe dar un clic en la pestaña </a:t>
            </a:r>
            <a:r>
              <a:rPr lang="es-CL" sz="1600" b="1" i="1" dirty="0">
                <a:solidFill>
                  <a:schemeClr val="tx1"/>
                </a:solidFill>
                <a:effectLst>
                  <a:outerShdw blurRad="38100" dist="38100" dir="2700000" algn="tl">
                    <a:srgbClr val="000000">
                      <a:alpha val="43137"/>
                    </a:srgbClr>
                  </a:outerShdw>
                </a:effectLst>
                <a:latin typeface="Calibri" panose="020F0502020204030204" pitchFamily="34" charset="0"/>
              </a:rPr>
              <a:t>“Nominas”</a:t>
            </a:r>
            <a:r>
              <a:rPr lang="es-CL" sz="1600" dirty="0">
                <a:solidFill>
                  <a:schemeClr val="tx1"/>
                </a:solidFill>
                <a:latin typeface="Calibri" panose="020F0502020204030204" pitchFamily="34" charset="0"/>
              </a:rPr>
              <a:t/>
            </a:r>
            <a:br>
              <a:rPr lang="es-CL" sz="1600" dirty="0">
                <a:solidFill>
                  <a:schemeClr val="tx1"/>
                </a:solidFill>
                <a:latin typeface="Calibri" panose="020F0502020204030204" pitchFamily="34" charset="0"/>
              </a:rPr>
            </a:br>
            <a:endParaRPr lang="es-CL" sz="1600" dirty="0">
              <a:solidFill>
                <a:schemeClr val="tx1"/>
              </a:solidFill>
              <a:latin typeface="Calibri" panose="020F0502020204030204" pitchFamily="34" charset="0"/>
            </a:endParaRPr>
          </a:p>
        </p:txBody>
      </p:sp>
      <p:sp>
        <p:nvSpPr>
          <p:cNvPr id="6" name="5 Marcador de número de diapositiva"/>
          <p:cNvSpPr>
            <a:spLocks noGrp="1"/>
          </p:cNvSpPr>
          <p:nvPr>
            <p:ph type="sldNum" sz="quarter" idx="11"/>
          </p:nvPr>
        </p:nvSpPr>
        <p:spPr/>
        <p:txBody>
          <a:bodyPr/>
          <a:lstStyle/>
          <a:p>
            <a:fld id="{F1F1BA70-D7B0-47FF-AB42-B38A0445BE95}" type="slidenum">
              <a:rPr lang="en-US" smtClean="0"/>
              <a:pPr/>
              <a:t>6</a:t>
            </a:fld>
            <a:endParaRPr lang="en-US" dirty="0"/>
          </a:p>
        </p:txBody>
      </p:sp>
      <p:sp>
        <p:nvSpPr>
          <p:cNvPr id="5" name="4 Marcador de pie de página"/>
          <p:cNvSpPr>
            <a:spLocks noGrp="1"/>
          </p:cNvSpPr>
          <p:nvPr>
            <p:ph type="ftr" sz="quarter" idx="10"/>
          </p:nvPr>
        </p:nvSpPr>
        <p:spPr/>
        <p:txBody>
          <a:bodyPr/>
          <a:lstStyle/>
          <a:p>
            <a:endParaRPr lang="en-US" dirty="0"/>
          </a:p>
        </p:txBody>
      </p:sp>
      <p:pic>
        <p:nvPicPr>
          <p:cNvPr id="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8177213" cy="2531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149080"/>
            <a:ext cx="8286750" cy="1971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517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152400"/>
            <a:ext cx="8164513" cy="1847840"/>
          </a:xfrm>
        </p:spPr>
        <p:txBody>
          <a:bodyPr/>
          <a:lstStyle/>
          <a:p>
            <a:r>
              <a:rPr lang="es-ES" sz="16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Finalizar Transito:</a:t>
            </a:r>
            <a:r>
              <a:rPr lang="es-CL" sz="1600" b="1" dirty="0" smtClean="0">
                <a:solidFill>
                  <a:schemeClr val="tx1"/>
                </a:solidFill>
                <a:latin typeface="Calibri" pitchFamily="34" charset="0"/>
                <a:cs typeface="Calibri" pitchFamily="34" charset="0"/>
              </a:rPr>
              <a:t/>
            </a:r>
            <a:br>
              <a:rPr lang="es-CL" sz="1600" b="1" dirty="0" smtClean="0">
                <a:solidFill>
                  <a:schemeClr val="tx1"/>
                </a:solidFill>
                <a:latin typeface="Calibri" pitchFamily="34" charset="0"/>
                <a:cs typeface="Calibri" pitchFamily="34" charset="0"/>
              </a:rPr>
            </a:br>
            <a:r>
              <a:rPr lang="es-ES" sz="1600" dirty="0" smtClean="0">
                <a:solidFill>
                  <a:schemeClr val="tx1"/>
                </a:solidFill>
                <a:latin typeface="Calibri" pitchFamily="34" charset="0"/>
                <a:cs typeface="Calibri" pitchFamily="34" charset="0"/>
              </a:rPr>
              <a:t>Para dar termino al traslado de una familia proveniente de otra comuna, el JUA deberá ingresar a su panel, ubicarse en el cuadro inferior de la pantalla, identificar la familia en el cuadro </a:t>
            </a:r>
            <a:r>
              <a:rPr lang="es-ES" sz="16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“Familias en Tránsito Entrante” </a:t>
            </a:r>
            <a:r>
              <a:rPr lang="es-ES" sz="1600" dirty="0" smtClean="0">
                <a:solidFill>
                  <a:schemeClr val="tx1"/>
                </a:solidFill>
                <a:latin typeface="Calibri" pitchFamily="34" charset="0"/>
                <a:cs typeface="Calibri" pitchFamily="34" charset="0"/>
              </a:rPr>
              <a:t>y hacer clic en ella para desplegar cuadro informativo de datos básicos del traslado. Posteriormente cierra el cuadro y  presiona el link </a:t>
            </a:r>
            <a:r>
              <a:rPr lang="es-ES" sz="16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“finalizar transito” </a:t>
            </a:r>
            <a:r>
              <a:rPr lang="es-ES" sz="1600" dirty="0" smtClean="0">
                <a:solidFill>
                  <a:schemeClr val="tx1"/>
                </a:solidFill>
                <a:latin typeface="Calibri" pitchFamily="34" charset="0"/>
                <a:cs typeface="Calibri" pitchFamily="34" charset="0"/>
              </a:rPr>
              <a:t>que se ubica al costado derecho de la familia. En este recuadro el JUA debe registrar la información solicitada y presionar el botón Enviar para cerrar el proceso.</a:t>
            </a:r>
            <a:r>
              <a:rPr lang="es-CL" dirty="0" smtClean="0"/>
              <a:t/>
            </a:r>
            <a:br>
              <a:rPr lang="es-CL" dirty="0" smtClean="0"/>
            </a:br>
            <a:endParaRPr lang="es-CL" dirty="0"/>
          </a:p>
        </p:txBody>
      </p:sp>
      <p:sp>
        <p:nvSpPr>
          <p:cNvPr id="4" name="3 Marcador de número de diapositiva"/>
          <p:cNvSpPr>
            <a:spLocks noGrp="1"/>
          </p:cNvSpPr>
          <p:nvPr>
            <p:ph type="sldNum" sz="quarter" idx="11"/>
          </p:nvPr>
        </p:nvSpPr>
        <p:spPr/>
        <p:txBody>
          <a:bodyPr/>
          <a:lstStyle/>
          <a:p>
            <a:fld id="{3EA1CF7D-93C0-4E02-AB6D-4DD4ECF3C983}" type="slidenum">
              <a:rPr lang="en-US" smtClean="0"/>
              <a:pPr/>
              <a:t>60</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pic>
        <p:nvPicPr>
          <p:cNvPr id="24578" name="Picture 2"/>
          <p:cNvPicPr>
            <a:picLocks noGrp="1" noChangeAspect="1" noChangeArrowheads="1"/>
          </p:cNvPicPr>
          <p:nvPr>
            <p:ph idx="1"/>
          </p:nvPr>
        </p:nvPicPr>
        <p:blipFill>
          <a:blip r:embed="rId2"/>
          <a:srcRect/>
          <a:stretch>
            <a:fillRect/>
          </a:stretch>
        </p:blipFill>
        <p:spPr bwMode="auto">
          <a:xfrm>
            <a:off x="214282" y="2071678"/>
            <a:ext cx="4431602" cy="2522982"/>
          </a:xfrm>
          <a:prstGeom prst="rect">
            <a:avLst/>
          </a:prstGeom>
          <a:ln>
            <a:noFill/>
          </a:ln>
          <a:effectLst>
            <a:outerShdw blurRad="292100" dist="139700" dir="2700000" algn="tl" rotWithShape="0">
              <a:srgbClr val="333333">
                <a:alpha val="65000"/>
              </a:srgbClr>
            </a:outerShdw>
          </a:effectLst>
        </p:spPr>
      </p:pic>
      <p:pic>
        <p:nvPicPr>
          <p:cNvPr id="24579" name="Picture 3"/>
          <p:cNvPicPr>
            <a:picLocks noChangeAspect="1" noChangeArrowheads="1"/>
          </p:cNvPicPr>
          <p:nvPr/>
        </p:nvPicPr>
        <p:blipFill>
          <a:blip r:embed="rId3"/>
          <a:srcRect/>
          <a:stretch>
            <a:fillRect/>
          </a:stretch>
        </p:blipFill>
        <p:spPr bwMode="auto">
          <a:xfrm>
            <a:off x="4786315" y="2714622"/>
            <a:ext cx="3999548" cy="348376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685800" y="2339975"/>
            <a:ext cx="7772400" cy="1470025"/>
          </a:xfrm>
          <a:prstGeom prst="rect">
            <a:avLst/>
          </a:prstGeom>
          <a:noFill/>
          <a:ln w="9525">
            <a:noFill/>
            <a:miter lim="800000"/>
            <a:headEnd/>
            <a:tailEnd/>
          </a:ln>
        </p:spPr>
        <p:txBody>
          <a:bodyPr anchor="b"/>
          <a:lstStyle/>
          <a:p>
            <a:pPr defTabSz="457200"/>
            <a:r>
              <a:rPr lang="en-US" sz="9200" b="1" dirty="0" smtClean="0">
                <a:solidFill>
                  <a:prstClr val="white"/>
                </a:solidFill>
                <a:latin typeface="Verdana" pitchFamily="34" charset="0"/>
                <a:ea typeface="ヒラギノ角ゴ Pro W3" charset="-128"/>
              </a:rPr>
              <a:t>Gracias.</a:t>
            </a:r>
            <a:endParaRPr lang="en-US" sz="9200" b="1" dirty="0">
              <a:solidFill>
                <a:prstClr val="white"/>
              </a:solidFill>
              <a:latin typeface="Verdana" pitchFamily="34" charset="0"/>
              <a:ea typeface="ヒラギノ角ゴ Pro W3" charset="-12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7</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noAutofit/>
          </a:bodyPr>
          <a:lstStyle/>
          <a:p>
            <a:r>
              <a:rPr lang="es-CL" sz="1800" dirty="0" smtClean="0">
                <a:solidFill>
                  <a:schemeClr val="tx1"/>
                </a:solidFill>
                <a:latin typeface="Calibri" pitchFamily="34" charset="0"/>
                <a:cs typeface="Calibri" pitchFamily="34" charset="0"/>
              </a:rPr>
              <a:t>Una vez ingresado a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“Nominas”, </a:t>
            </a:r>
            <a:r>
              <a:rPr lang="es-CL" sz="1800" dirty="0" smtClean="0">
                <a:solidFill>
                  <a:schemeClr val="tx1"/>
                </a:solidFill>
                <a:latin typeface="Calibri" pitchFamily="34" charset="0"/>
                <a:cs typeface="Calibri" pitchFamily="34" charset="0"/>
              </a:rPr>
              <a:t>se  desplegarán todas las familias elegibles  de la comuna ordenadas por prelación, se puede seleccionar el  estado de familias como indica la imagen. </a:t>
            </a:r>
            <a:br>
              <a:rPr lang="es-CL" sz="1800" dirty="0" smtClean="0">
                <a:solidFill>
                  <a:schemeClr val="tx1"/>
                </a:solidFill>
                <a:latin typeface="Calibri" pitchFamily="34" charset="0"/>
                <a:cs typeface="Calibri" pitchFamily="34" charset="0"/>
              </a:rPr>
            </a:br>
            <a:r>
              <a:rPr lang="es-CL" sz="1800" dirty="0" smtClean="0">
                <a:solidFill>
                  <a:schemeClr val="tx1"/>
                </a:solidFill>
                <a:latin typeface="Calibri" pitchFamily="34" charset="0"/>
                <a:cs typeface="Calibri" pitchFamily="34" charset="0"/>
              </a:rPr>
              <a:t>Para asignar la familia se debe dar un clic en el nombre del Jefe de Familia</a:t>
            </a:r>
            <a:endParaRPr lang="es-CL" sz="1800" dirty="0">
              <a:solidFill>
                <a:schemeClr val="tx1"/>
              </a:solidFill>
              <a:latin typeface="Calibri" pitchFamily="34" charset="0"/>
              <a:cs typeface="Calibri" pitchFamily="34" charset="0"/>
            </a:endParaRPr>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72" y="2143116"/>
            <a:ext cx="8096250" cy="3000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11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8</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noAutofit/>
          </a:bodyPr>
          <a:lstStyle/>
          <a:p>
            <a:r>
              <a:rPr lang="es-CL" sz="1800" dirty="0" smtClean="0">
                <a:solidFill>
                  <a:schemeClr val="tx1"/>
                </a:solidFill>
                <a:latin typeface="Calibri" pitchFamily="34" charset="0"/>
                <a:cs typeface="Calibri" pitchFamily="34" charset="0"/>
              </a:rPr>
              <a:t>Una vez que se ingresa al nombre del Jefe de Familia, se desplegarán los antecedentes correspondientes a la FPS, los periodos de carga y un listado con los Asesores para ser asignada la familia.  Se debe seleccionar a un Asesor de la lista y asignar la familia.</a:t>
            </a:r>
            <a:br>
              <a:rPr lang="es-CL" sz="1800" dirty="0" smtClean="0">
                <a:solidFill>
                  <a:schemeClr val="tx1"/>
                </a:solidFill>
                <a:latin typeface="Calibri" pitchFamily="34" charset="0"/>
                <a:cs typeface="Calibri" pitchFamily="34" charset="0"/>
              </a:rPr>
            </a:br>
            <a:r>
              <a:rPr lang="es-CL" sz="1800" dirty="0" smtClean="0">
                <a:solidFill>
                  <a:schemeClr val="tx1"/>
                </a:solidFill>
                <a:latin typeface="Calibri" pitchFamily="34" charset="0"/>
                <a:cs typeface="Calibri" pitchFamily="34" charset="0"/>
              </a:rPr>
              <a:t>Una vez asignada la familia se visualizará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“Asignada” </a:t>
            </a:r>
            <a:r>
              <a:rPr lang="es-CL" sz="1800" dirty="0" smtClean="0">
                <a:solidFill>
                  <a:schemeClr val="tx1"/>
                </a:solidFill>
                <a:latin typeface="Calibri" pitchFamily="34" charset="0"/>
                <a:cs typeface="Calibri" pitchFamily="34" charset="0"/>
              </a:rPr>
              <a:t>en la nómina inicial.</a:t>
            </a:r>
            <a:endParaRPr lang="es-CL" sz="4400" dirty="0">
              <a:solidFill>
                <a:schemeClr val="tx1"/>
              </a:solidFill>
              <a:latin typeface="Calibri" pitchFamily="34" charset="0"/>
              <a:cs typeface="Calibri" pitchFamily="34" charset="0"/>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852" y="1928802"/>
            <a:ext cx="6575491" cy="4146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8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EA1CF7D-93C0-4E02-AB6D-4DD4ECF3C983}" type="slidenum">
              <a:rPr lang="en-US" smtClean="0"/>
              <a:pPr/>
              <a:t>9</a:t>
            </a:fld>
            <a:endParaRPr lang="en-US" dirty="0"/>
          </a:p>
        </p:txBody>
      </p:sp>
      <p:sp>
        <p:nvSpPr>
          <p:cNvPr id="5" name="4 Marcador de pie de página"/>
          <p:cNvSpPr>
            <a:spLocks noGrp="1"/>
          </p:cNvSpPr>
          <p:nvPr>
            <p:ph type="ftr" sz="quarter" idx="10"/>
          </p:nvPr>
        </p:nvSpPr>
        <p:spPr/>
        <p:txBody>
          <a:bodyPr/>
          <a:lstStyle/>
          <a:p>
            <a:pPr>
              <a:defRPr/>
            </a:pPr>
            <a:r>
              <a:rPr lang="en-US" smtClean="0"/>
              <a:t>Gobierno de Chile | Ministerio de Desarrollo Social | FOSIS</a:t>
            </a:r>
            <a:endParaRPr lang="en-US" dirty="0"/>
          </a:p>
        </p:txBody>
      </p:sp>
      <p:sp>
        <p:nvSpPr>
          <p:cNvPr id="6" name="1 Título"/>
          <p:cNvSpPr>
            <a:spLocks noGrp="1"/>
          </p:cNvSpPr>
          <p:nvPr>
            <p:ph type="title"/>
          </p:nvPr>
        </p:nvSpPr>
        <p:spPr/>
        <p:txBody>
          <a:bodyPr>
            <a:normAutofit/>
          </a:bodyPr>
          <a:lstStyle/>
          <a:p>
            <a:pPr algn="l"/>
            <a:r>
              <a:rPr lang="es-CL" sz="1800" b="1" i="1" dirty="0" smtClean="0">
                <a:solidFill>
                  <a:schemeClr val="tx1"/>
                </a:solidFill>
                <a:latin typeface="Calibri" pitchFamily="34" charset="0"/>
                <a:cs typeface="Calibri" pitchFamily="34" charset="0"/>
              </a:rPr>
              <a:t>Ingreso de Familia Asignada en Perfil de Asesor Familiar:</a:t>
            </a:r>
            <a:r>
              <a:rPr lang="es-CL" sz="1800" dirty="0" smtClean="0">
                <a:solidFill>
                  <a:schemeClr val="tx1"/>
                </a:solidFill>
                <a:latin typeface="Calibri" pitchFamily="34" charset="0"/>
                <a:cs typeface="Calibri" pitchFamily="34" charset="0"/>
              </a:rPr>
              <a:t/>
            </a:r>
            <a:br>
              <a:rPr lang="es-CL" sz="1800" dirty="0" smtClean="0">
                <a:solidFill>
                  <a:schemeClr val="tx1"/>
                </a:solidFill>
                <a:latin typeface="Calibri" pitchFamily="34" charset="0"/>
                <a:cs typeface="Calibri" pitchFamily="34" charset="0"/>
              </a:rPr>
            </a:br>
            <a:r>
              <a:rPr lang="es-CL" sz="1800" dirty="0">
                <a:solidFill>
                  <a:schemeClr val="tx1"/>
                </a:solidFill>
                <a:latin typeface="Calibri" pitchFamily="34" charset="0"/>
                <a:cs typeface="Calibri" pitchFamily="34" charset="0"/>
              </a:rPr>
              <a:t>P</a:t>
            </a:r>
            <a:r>
              <a:rPr lang="es-CL" sz="1800" dirty="0" smtClean="0">
                <a:solidFill>
                  <a:schemeClr val="tx1"/>
                </a:solidFill>
                <a:latin typeface="Calibri" pitchFamily="34" charset="0"/>
                <a:cs typeface="Calibri" pitchFamily="34" charset="0"/>
              </a:rPr>
              <a:t>ara visualizar a las familias asignadas el asesor debe ingresar a su perfil y dar un clic en la pestaña </a:t>
            </a:r>
            <a:r>
              <a:rPr lang="es-CL" sz="1800" b="1"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“Familia” .</a:t>
            </a:r>
            <a:endParaRPr lang="es-CL" sz="1800" b="1" i="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596" y="1643050"/>
            <a:ext cx="8177213" cy="4140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Arco"/>
          <p:cNvSpPr/>
          <p:nvPr/>
        </p:nvSpPr>
        <p:spPr>
          <a:xfrm>
            <a:off x="7429520" y="2214554"/>
            <a:ext cx="1071570" cy="428628"/>
          </a:xfrm>
          <a:prstGeom prst="arc">
            <a:avLst>
              <a:gd name="adj1" fmla="val 16200000"/>
              <a:gd name="adj2" fmla="val 1595486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230788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6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6_Office Theme">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Verdana"/>
        <a:ea typeface="ヒラギノ角ゴ Pro W3"/>
        <a:cs typeface=""/>
      </a:majorFont>
      <a:minorFont>
        <a:latin typeface="gobC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9_Office Theme">
      <a:majorFont>
        <a:latin typeface="Verdana"/>
        <a:ea typeface="ヒラギノ角ゴ Pro W3"/>
        <a:cs typeface="Verdana"/>
      </a:majorFont>
      <a:minorFont>
        <a:latin typefac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9_Office Theme">
      <a:majorFont>
        <a:latin typeface="Verdana"/>
        <a:ea typeface="ヒラギノ角ゴ Pro W3"/>
        <a:cs typeface="Verdana"/>
      </a:majorFont>
      <a:minorFont>
        <a:latin typefac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8760</TotalTime>
  <Words>2001</Words>
  <Application>Microsoft Office PowerPoint</Application>
  <PresentationFormat>Presentación en pantalla (4:3)</PresentationFormat>
  <Paragraphs>220</Paragraphs>
  <Slides>61</Slides>
  <Notes>2</Notes>
  <HiddenSlides>0</HiddenSlides>
  <MMClips>0</MMClips>
  <ScaleCrop>false</ScaleCrop>
  <HeadingPairs>
    <vt:vector size="4" baseType="variant">
      <vt:variant>
        <vt:lpstr>Tema</vt:lpstr>
      </vt:variant>
      <vt:variant>
        <vt:i4>7</vt:i4>
      </vt:variant>
      <vt:variant>
        <vt:lpstr>Títulos de diapositiva</vt:lpstr>
      </vt:variant>
      <vt:variant>
        <vt:i4>61</vt:i4>
      </vt:variant>
    </vt:vector>
  </HeadingPairs>
  <TitlesOfParts>
    <vt:vector size="68" baseType="lpstr">
      <vt:lpstr>6_Office Theme</vt:lpstr>
      <vt:lpstr>10_Office Theme</vt:lpstr>
      <vt:lpstr>2_Office Theme</vt:lpstr>
      <vt:lpstr>9_Office Theme</vt:lpstr>
      <vt:lpstr>11_Office Theme</vt:lpstr>
      <vt:lpstr>1_Office Theme</vt:lpstr>
      <vt:lpstr>3_Office Theme</vt:lpstr>
      <vt:lpstr>Presentación de PowerPoint</vt:lpstr>
      <vt:lpstr>Sistema de Registro y Monitoreo SRM</vt:lpstr>
      <vt:lpstr>Presentación de PowerPoint</vt:lpstr>
      <vt:lpstr>Presentación de PowerPoint</vt:lpstr>
      <vt:lpstr>Asignación de Familias:  Para asignar familias a un Asesor Familiar, el o la  JUA debe ingresar a la página de “Información Interna” y dar un clic en la pestaña “Gestión SRM Puente”, la cual lleva a la versión antigua, una vez en esta debe dar un clic en la pestaña “Nominas” </vt:lpstr>
      <vt:lpstr>Asignación de Familias:  Una vez dentro de  “Información Interna” debe dar un clic en la pestaña “Gestión SRM Puente”, la cual lleva a la versión antigua, una vez en esta debe dar un clic en la pestaña “Nominas” </vt:lpstr>
      <vt:lpstr>Una vez ingresado a “Nominas”, se  desplegarán todas las familias elegibles  de la comuna ordenadas por prelación, se puede seleccionar el  estado de familias como indica la imagen.  Para asignar la familia se debe dar un clic en el nombre del Jefe de Familia</vt:lpstr>
      <vt:lpstr>Una vez que se ingresa al nombre del Jefe de Familia, se desplegarán los antecedentes correspondientes a la FPS, los periodos de carga y un listado con los Asesores para ser asignada la familia.  Se debe seleccionar a un Asesor de la lista y asignar la familia. Una vez asignada la familia se visualizará “Asignada” en la nómina inicial.</vt:lpstr>
      <vt:lpstr>Ingreso de Familia Asignada en Perfil de Asesor Familiar: Para visualizar a las familias asignadas el asesor debe ingresar a su perfil y dar un clic en la pestaña “Familia” .</vt:lpstr>
      <vt:lpstr>Una vez dentro de su perfil el Asesor Familiar, debe dar un clic en “Familias Asignadas”,  donde se desplegarán una nómina con estado de la familia, número de prelación, puntaje FPS, días de asignación visitas realizadas, estado de ingreso  al programa.</vt:lpstr>
      <vt:lpstr>Al dar un clic en el nombre del representante de la familia se desplegará una nueva pagina,  en la cual se puede visualizar la composición familiar ingresada en la FPS, por otro lado se puede  ingresar las visitas fallidas o inubicables que se han realizado  para contactar a la familia y la opción de “Ingresar la familia al Programa”.</vt:lpstr>
      <vt:lpstr>Funcionamiento del Perfil SRM para Asesores Familiares</vt:lpstr>
      <vt:lpstr>Para comenzar con el ingreso de información de las sesiones, el o la Asesora Familiar debe dar un clic en el nombre de la familia, donde se desplegará una nueva pantalla en la cual debemos seleccionar la sesión que necesitamos ingresar, es importante destacar que existen dos formas de utilizar el sistema:  1.- Donde se ingresa la información: es el cuadro que se encuentra al costado Izquierdo de la pantalla, excepcionalmente en la “Caracterización Familiar” que se debe ingresar por el cuadro de visualización.  2.- Donde se visualiza la información registrada: Corresponde al cuadro que se encuentra al costado Superior Derechos e la Pantalla</vt:lpstr>
      <vt:lpstr>Ingreso Fase Intensiva  Caracterización Familiar: Para ingresar la caracterización Familiar se debe dar un clic en la pestaña ¿Quiénes Somos? y se desplegará  un cuadro para ingresar la información general de la familia</vt:lpstr>
      <vt:lpstr>Confirmación de Integrantes: Para confirmar a los integrantes se debe dar un clic en “composición familiar”, se desplegará  una lista con los nombres de los integrantes, debe dar un clic en alguno de los nombres y se desplegará la primera página en la que debe ingresar los antecedentes generales de la persona y dar un clic en siguiente para seguir completando los antecedentes de Salud, Educación, Trabajo y Habitabilidad. </vt:lpstr>
      <vt:lpstr>Ingreso de Antecedentes de Salud y Educación</vt:lpstr>
      <vt:lpstr>Ingreso de Antecedentes de Trabajo y Habitabilidad </vt:lpstr>
      <vt:lpstr>Una vez confirmados los integrantes se da la opción de incorporar una nueva persona al grupo familiar, para realizar este nuevo ingreso se debe dar un clic en nuevo integrante, ingresar el run y se desplegarán las páginas ya visualizadas para ingresar la información correspondiente.</vt:lpstr>
      <vt:lpstr>Una vez ingresada la información de todos los integrantes se desplegará una página para ingresar los datos de sesión, donde bebe registrar quienes participaron, la fecha y la cantidad de visitas realizadas y observaciones del AF con respecto a la familia</vt:lpstr>
      <vt:lpstr>Ingreso y visualización de Pilares de la Familia: Para ingresar esta sesión se debe dar un clic en pilares de la familia y se desplegarán las dimensiones</vt:lpstr>
      <vt:lpstr>Visualización de los Pilares de la Familia: Para visualizar los pilares de la familia se debe dar un clic en Priorizar necesidades que se encuentra en el cuadro  Administrar Familias</vt:lpstr>
      <vt:lpstr>Ingreso del Capital Familiar: Se debe dar un clic en capital inicial que se encuentra en el menú administrador de familia y se desplegará, luego se debe dar un clic en el cajón junto al recurso seleccionado, para guardar la información debe dar un clic en siguiente y se desplegará la página de Beneficios Vigentes.</vt:lpstr>
      <vt:lpstr>Visualización del Capital Familiar: Para visualizar la información ingresada en Capital inicial se debe dar un clic en la pestaña que se encuentra en el cuadro superior derecho</vt:lpstr>
      <vt:lpstr>Ingreso de Beneficios Vigentes: Para ingresarlos se debe dar un clic en la opción “Beneficios Vigentes” y  se desplegarán los recursos y los integrantes, para ingresarlos se debe marcar al integrante y arrastrarlo hacia el recurso</vt:lpstr>
      <vt:lpstr>Visualización de Beneficios Vigentes: Se debe dar un clic en edición de beneficios vigentes y se visualizaran en el cuadro administrar familia</vt:lpstr>
      <vt:lpstr>Fase Intensiva  Registro de Dimensiones: una vez ingresada la caracterización familiar se debe ingresar la información correspondiente  al registro del  de las condiciones mínimas de cada una de las dimensiones. Para esto se debe dar un clic en “Fase Intensiva Gestión de Dimensiones”, donde se desplegarán las dimensiones ordenadas según la prioridad dada en la fase anterior.  </vt:lpstr>
      <vt:lpstr>Para ingresar información en las dimensiones, se debe da un clic en el nombre y se desplegará un cuadro en el cual se visualizarán todas las condiciones mínimas (CM) correspondientes, en la cual se puede marcar la CM Cumplida (C) A trabajar (T), No Corresponde (NC) o No Aplica (NA). En el Caso que se haya registrado (T), de debe ingresar un compromiso con la familia para dar cumplimiento a la condición mínima</vt:lpstr>
      <vt:lpstr>Una vez ingresada la información a la dimensión debe ingresar los datos de sesión, donde se registra a los participantes, fecha y hora realizada y una observación que el Asesor considere importante.</vt:lpstr>
      <vt:lpstr>Ingreso de Presupuesto Familiar: Al ingresar la Dimensión Ingreso se  desplegará el Presupuesto Familiar, el cual debe ser registrado antes de la Dimensión </vt:lpstr>
      <vt:lpstr>Para trabajar y dar seguimiento a las CM T y los compromisos pendientes, debe ingresar en el pestaña “Inspección de la Obra” “Contratos y CM T” para, luego cumplir la condición mínima el contrato y/o al integrante  asociado, esta página también permite ingresar un nuevo contrato </vt:lpstr>
      <vt:lpstr>Para revisar el avance en el cumplimiento de las cm, se debe dar un clic en “Imprimir Monitoreo y Revisión de CM, donde se despegará una sabana con la información registrada.</vt:lpstr>
      <vt:lpstr>Presentación de PowerPoint</vt:lpstr>
      <vt:lpstr>Activación de Bono de Protección: una vez ingresada la primera dimensión se habilita la pestaña par activar el Bono de Protección, por lo que se debe dar un clic en “Bono”, luego en la opción “Activar Bono”,  seleccionar al beneficiario de la lista desplegable.</vt:lpstr>
      <vt:lpstr>Una vez seleccionada  al beneficiario se debe confirmar sus datos  y dar un clic en continuar. Para visualizar los bonos emitidos debe dar un clic en “Panel Bono”</vt:lpstr>
      <vt:lpstr>Fase de Seguimiento: Una  vez trabajadas las siete dimensiones y sin condiciones mínimas a trabajar, se puede ingresar el “Contrato Final”, que corresponde al inicio de la Fase de Seguimiento. Para ingresar la información se debe dar un clic en Contrato Final y se desplegará un cuadro con  tres cajones para ingresar las clausulas o compromisos de la sesión, es posible agregar clausulas  si lo requiere.</vt:lpstr>
      <vt:lpstr>Una vez ingresado el contrato final al sistema, se habilitará la pestaña “calendarización de los seguimientos”, debe dar un clic en ésta para que se  desplieguen los seguimientos. Estos pueden ser entre uno y siete, de acuerdo a los meses de intervención que lleva la familia.</vt:lpstr>
      <vt:lpstr>Para ingresar los seguimientos a las cláusulas del Contrato Final debe dar un clic en la pestaña “Seguimientos y se desplegará el compromiso o clausula correspondiente, es aquí donde podrá ingresar el estado del compromiso, registrar observaciones e ingresar la fecha de la Sesión.</vt:lpstr>
      <vt:lpstr>Fase de Cierre: Una vez terminado los seguimiento ya cumplido los me 24 mese e intervención se debe realizar el cierre de la intervención en el programa para esto, se debe completar la información de la ultima sesión en la “Ficha Final”, que corresponde a la revisión y actualización del estado de la familia y las Dimensiones trabajada al momento de egresar del Programa.   </vt:lpstr>
      <vt:lpstr>Para ingresar información, se debe dar un clic en “Ficha Final”, Imprimir Ficha Final para realizar la Sesión y una vez actualizados lo antecedentes con la familia, se debe ir registrando en cada una de las secciones dando un clic en su nombre para que se despliegue la opción de registro de información.</vt:lpstr>
      <vt:lpstr>Información General</vt:lpstr>
      <vt:lpstr>Integrantes de la Familia</vt:lpstr>
      <vt:lpstr>Ficha de Protección Social</vt:lpstr>
      <vt:lpstr>Para actualizar las Dimensiones, se utiliza el mismo formato para cada una de ellas</vt:lpstr>
      <vt:lpstr>Beneficios Vigentes</vt:lpstr>
      <vt:lpstr>Presupuesto Familiar</vt:lpstr>
      <vt:lpstr>El Último paso para cerrar el proceso de registro de información es ingresar la “Miscelánea”, dando por terminada la intervención a la familia.</vt:lpstr>
      <vt:lpstr>Desde el perfil del Jefe de  Unidad de Acompañamiento (en adelante JUA),  es posible  realizar gestiones de Monitoreo, Supervisión y Registro de la  información en el sistema:  Asignación de Familias Selección de Asesor Familiar para ingresar a su panel Personalizar búsqueda de familia   Ingreso a Resumen de Familia, el cual podrá realizar las funciones atribuidas a su perfil según el estado de la familia: </vt:lpstr>
      <vt:lpstr>El JUA puede seleccionar a un o mas Asesores para ingresar a su panel de familias, para esto debe seleccionar el o los  nombres y dar un clic en “Buscar” </vt:lpstr>
      <vt:lpstr>El JUA puede personalizar la búsqueda de las familias seleccionando solo los antecedentes que considere relevantes de monitorear.</vt:lpstr>
      <vt:lpstr>Para ingresar a una familia, debe dar un clic en esta y se desplegara el “Resumen de Familia” resumen con la información correspondiente a la familia, las sesiones ingresadas por el AF y las funciones que el JUA puede realizar en relación a la familia. </vt:lpstr>
      <vt:lpstr>Pare realizar “Termino Anticipado”, el  la JUA debe dar un clic en el Botón, se desplegará un cuadro para ingresar la Justificación y cerrar </vt:lpstr>
      <vt:lpstr>Ver Panel de Bonos Para realizar cambio de  beneficiarios o de plaza de pago del bono de protección, debe hacer un clic en el botón “Ver Panel De Bono” y se desplegara un segundo cuadro con los datos de la familia</vt:lpstr>
      <vt:lpstr>Ver Composición Familiar Para acceder a la composición familiar, el JUA debe dar un clic en el botón Ver Composición Familiar, donde podrá visualizar todos los integrantes del grupo familiar activo/s en el Programa.</vt:lpstr>
      <vt:lpstr>Ingreso de Transito: Esta opción permite dejar  a una familia  en “Tránsito”, es decir se realiza el tránsito virtual de una familia de una comuna a otra.</vt:lpstr>
      <vt:lpstr>Ver Visitas Para ver las visitas que el Asesor familiar ha realizado a una familia en particular, deberá hacer clic en el botón “ Ver Visitas” y se desplegaran las visitas realizadas, los contenidos trabajados, a la fecha de la sesión y la de su registro en el Sistema</vt:lpstr>
      <vt:lpstr>Nuevas funciones Una vez que la familia ha cumplido 27 meses  de intervención  en el mismo cuadro de resumen de visitas se  desplegarán dos nuevos botones, los cuales le permitirán realizar un Egreso Inubicable y/o Desbloquear la Ficha Final.</vt:lpstr>
      <vt:lpstr>Egreso Inubicable: Permite egresar a  la familia desde los 27 meses de intervención si no ha sido contactada por el Asesor Familiar para realizar la Ficha Final. Para realizar esta acción se debe dar un clic en “Egreso Inubicable” y se desplegará una nueva pantalla, en la cual debe ingresar la justificación y cerrar.</vt:lpstr>
      <vt:lpstr>Desbloqueo De Ficha Final A los 27 meses de intervención la Ficha Final se bloquea en el sistema si no se ha registrado información, para desbloquear Ficha Final debe dar un clic en el botón “Desbloqueo de Ficha Final”, se desplegará una nueva pantalla en la cual debe ingresar el motivo de su  desbloqueo y cerrar.</vt:lpstr>
      <vt:lpstr>Reasignar Familias de un Asesor a otro Cuando el JUA necesita reasignar familias de un Asesor a otro, deberá ingresar al panel del asesor que  tiene las familias, seleccionarlas dando un clic  en el representante de la familia, luego debe dar un clic en el nuevo Asesor que se encuentra en el recuadro del costado derecho de la pantalla, para finalizar el proceso deberá presionar el botón “Reasignar Familia”.</vt:lpstr>
      <vt:lpstr>Finalizar Transito: Para dar termino al traslado de una familia proveniente de otra comuna, el JUA deberá ingresar a su panel, ubicarse en el cuadro inferior de la pantalla, identificar la familia en el cuadro “Familias en Tránsito Entrante” y hacer clic en ella para desplegar cuadro informativo de datos básicos del traslado. Posteriormente cierra el cuadro y  presiona el link “finalizar transito” que se ubica al costado derecho de la familia. En este recuadro el JUA debe registrar la información solicitada y presionar el botón Enviar para cerrar el proceso. </vt:lpstr>
      <vt:lpstr>Presentación de PowerPoint</vt:lpstr>
    </vt:vector>
  </TitlesOfParts>
  <Company>COMUNICACION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IDEA CREATIVA</dc:creator>
  <cp:lastModifiedBy>Usuario</cp:lastModifiedBy>
  <cp:revision>307</cp:revision>
  <dcterms:created xsi:type="dcterms:W3CDTF">2010-03-23T01:53:49Z</dcterms:created>
  <dcterms:modified xsi:type="dcterms:W3CDTF">2014-07-01T22:58:41Z</dcterms:modified>
</cp:coreProperties>
</file>